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89" r:id="rId2"/>
    <p:sldId id="302" r:id="rId3"/>
    <p:sldId id="311" r:id="rId4"/>
    <p:sldId id="312" r:id="rId5"/>
    <p:sldId id="313" r:id="rId6"/>
    <p:sldId id="310" r:id="rId7"/>
    <p:sldId id="259" r:id="rId8"/>
    <p:sldId id="260" r:id="rId9"/>
    <p:sldId id="303" r:id="rId10"/>
    <p:sldId id="261" r:id="rId11"/>
    <p:sldId id="262" r:id="rId12"/>
    <p:sldId id="304" r:id="rId13"/>
    <p:sldId id="263" r:id="rId14"/>
    <p:sldId id="264" r:id="rId15"/>
    <p:sldId id="306" r:id="rId16"/>
    <p:sldId id="307" r:id="rId17"/>
    <p:sldId id="271" r:id="rId18"/>
    <p:sldId id="272" r:id="rId19"/>
    <p:sldId id="273" r:id="rId20"/>
    <p:sldId id="274" r:id="rId21"/>
    <p:sldId id="275" r:id="rId22"/>
    <p:sldId id="308" r:id="rId23"/>
    <p:sldId id="305" r:id="rId24"/>
    <p:sldId id="276" r:id="rId25"/>
    <p:sldId id="277" r:id="rId26"/>
    <p:sldId id="309" r:id="rId27"/>
    <p:sldId id="278" r:id="rId28"/>
    <p:sldId id="279" r:id="rId29"/>
    <p:sldId id="280" r:id="rId30"/>
    <p:sldId id="281" r:id="rId31"/>
    <p:sldId id="286" r:id="rId32"/>
    <p:sldId id="287" r:id="rId33"/>
    <p:sldId id="288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OYIChnuq8Q0U/nwmECPM+ZSAu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95256" autoAdjust="0"/>
  </p:normalViewPr>
  <p:slideViewPr>
    <p:cSldViewPr snapToGrid="0">
      <p:cViewPr varScale="1">
        <p:scale>
          <a:sx n="109" d="100"/>
          <a:sy n="109" d="100"/>
        </p:scale>
        <p:origin x="850" y="91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480242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" name="Google Shape;108;g5f480242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721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46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834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e4a07c9b3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5e4a07c9b3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1a8aabb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41a8aabb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4a07c9b3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5e4a07c9b3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e4a07c9b3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5e4a07c9b3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e4a07c9b3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5e4a07c9b3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039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4a07c9b3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5e4a07c9b3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78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e4a07c9b3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5e4a07c9b3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e4a07c9b3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5e4a07c9b3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e4a07c9b3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5e4a07c9b3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642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e4a07c9b3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5e4a07c9b3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e4a07c9b3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5e4a07c9b3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e4a07c9b3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5e4a07c9b3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721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e4a07c9b3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5e4a07c9b3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e4a07c9b3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5e4a07c9b3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94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467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956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455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" name="Google Shape;71;p16">
            <a:extLst>
              <a:ext uri="{FF2B5EF4-FFF2-40B4-BE49-F238E27FC236}">
                <a16:creationId xmlns:a16="http://schemas.microsoft.com/office/drawing/2014/main" id="{07A561F9-7B78-4E33-A744-60E2D316F0DF}"/>
              </a:ext>
            </a:extLst>
          </p:cNvPr>
          <p:cNvSpPr/>
          <p:nvPr userDrawn="1"/>
        </p:nvSpPr>
        <p:spPr>
          <a:xfrm rot="10800000">
            <a:off x="-3559" y="-3203"/>
            <a:ext cx="7792265" cy="448227"/>
          </a:xfrm>
          <a:custGeom>
            <a:avLst/>
            <a:gdLst>
              <a:gd name="connsiteX0" fmla="*/ 0 w 8613900"/>
              <a:gd name="connsiteY0" fmla="*/ 441600 h 441600"/>
              <a:gd name="connsiteX1" fmla="*/ 329579 w 8613900"/>
              <a:gd name="connsiteY1" fmla="*/ 0 h 441600"/>
              <a:gd name="connsiteX2" fmla="*/ 8284321 w 8613900"/>
              <a:gd name="connsiteY2" fmla="*/ 0 h 441600"/>
              <a:gd name="connsiteX3" fmla="*/ 8613900 w 8613900"/>
              <a:gd name="connsiteY3" fmla="*/ 441600 h 441600"/>
              <a:gd name="connsiteX4" fmla="*/ 0 w 8613900"/>
              <a:gd name="connsiteY4" fmla="*/ 441600 h 441600"/>
              <a:gd name="connsiteX0" fmla="*/ 0 w 8284321"/>
              <a:gd name="connsiteY0" fmla="*/ 441600 h 441600"/>
              <a:gd name="connsiteX1" fmla="*/ 329579 w 8284321"/>
              <a:gd name="connsiteY1" fmla="*/ 0 h 441600"/>
              <a:gd name="connsiteX2" fmla="*/ 8284321 w 8284321"/>
              <a:gd name="connsiteY2" fmla="*/ 0 h 441600"/>
              <a:gd name="connsiteX3" fmla="*/ 7772387 w 8284321"/>
              <a:gd name="connsiteY3" fmla="*/ 415096 h 441600"/>
              <a:gd name="connsiteX4" fmla="*/ 0 w 8284321"/>
              <a:gd name="connsiteY4" fmla="*/ 441600 h 441600"/>
              <a:gd name="connsiteX0" fmla="*/ 0 w 8284321"/>
              <a:gd name="connsiteY0" fmla="*/ 441600 h 441601"/>
              <a:gd name="connsiteX1" fmla="*/ 329579 w 8284321"/>
              <a:gd name="connsiteY1" fmla="*/ 0 h 441601"/>
              <a:gd name="connsiteX2" fmla="*/ 8284321 w 8284321"/>
              <a:gd name="connsiteY2" fmla="*/ 0 h 441601"/>
              <a:gd name="connsiteX3" fmla="*/ 7779013 w 8284321"/>
              <a:gd name="connsiteY3" fmla="*/ 441601 h 441601"/>
              <a:gd name="connsiteX4" fmla="*/ 0 w 8284321"/>
              <a:gd name="connsiteY4" fmla="*/ 441600 h 441601"/>
              <a:gd name="connsiteX0" fmla="*/ 0 w 7787364"/>
              <a:gd name="connsiteY0" fmla="*/ 441600 h 441601"/>
              <a:gd name="connsiteX1" fmla="*/ 329579 w 7787364"/>
              <a:gd name="connsiteY1" fmla="*/ 0 h 441601"/>
              <a:gd name="connsiteX2" fmla="*/ 7787364 w 7787364"/>
              <a:gd name="connsiteY2" fmla="*/ 0 h 441601"/>
              <a:gd name="connsiteX3" fmla="*/ 7779013 w 7787364"/>
              <a:gd name="connsiteY3" fmla="*/ 441601 h 441601"/>
              <a:gd name="connsiteX4" fmla="*/ 0 w 7787364"/>
              <a:gd name="connsiteY4" fmla="*/ 441600 h 441601"/>
              <a:gd name="connsiteX0" fmla="*/ 0 w 7792265"/>
              <a:gd name="connsiteY0" fmla="*/ 441600 h 448227"/>
              <a:gd name="connsiteX1" fmla="*/ 329579 w 7792265"/>
              <a:gd name="connsiteY1" fmla="*/ 0 h 448227"/>
              <a:gd name="connsiteX2" fmla="*/ 7787364 w 7792265"/>
              <a:gd name="connsiteY2" fmla="*/ 0 h 448227"/>
              <a:gd name="connsiteX3" fmla="*/ 7792265 w 7792265"/>
              <a:gd name="connsiteY3" fmla="*/ 448227 h 448227"/>
              <a:gd name="connsiteX4" fmla="*/ 0 w 7792265"/>
              <a:gd name="connsiteY4" fmla="*/ 441600 h 44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2265" h="448227">
                <a:moveTo>
                  <a:pt x="0" y="441600"/>
                </a:moveTo>
                <a:lnTo>
                  <a:pt x="329579" y="0"/>
                </a:lnTo>
                <a:lnTo>
                  <a:pt x="7787364" y="0"/>
                </a:lnTo>
                <a:cubicBezTo>
                  <a:pt x="7788998" y="149409"/>
                  <a:pt x="7790631" y="298818"/>
                  <a:pt x="7792265" y="448227"/>
                </a:cubicBezTo>
                <a:lnTo>
                  <a:pt x="0" y="441600"/>
                </a:lnTo>
                <a:close/>
              </a:path>
            </a:pathLst>
          </a:cu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72;p16" descr="Resultado de imagen para logo pucp png">
            <a:extLst>
              <a:ext uri="{FF2B5EF4-FFF2-40B4-BE49-F238E27FC236}">
                <a16:creationId xmlns:a16="http://schemas.microsoft.com/office/drawing/2014/main" id="{B538F802-D6B3-47B7-AFA0-9F642A23E4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788706" y="639"/>
            <a:ext cx="1355294" cy="50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2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5" name="Google Shape;55;p72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3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3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3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1" name="Google Shape;61;p73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4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4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4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7" name="Google Shape;67;p74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4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5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5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5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5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3" name="Google Shape;73;p75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_5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6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6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6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6 -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6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9" name="Google Shape;79;p76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 Jan 2016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07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6" name="Google Shape;72;p16" descr="Resultado de imagen para logo pucp png">
            <a:extLst>
              <a:ext uri="{FF2B5EF4-FFF2-40B4-BE49-F238E27FC236}">
                <a16:creationId xmlns:a16="http://schemas.microsoft.com/office/drawing/2014/main" id="{48C90987-60B9-46C3-87BE-23D46F34363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788706" y="639"/>
            <a:ext cx="1355294" cy="5082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75A28A66-742A-430D-B31C-6DF0C12645BF}"/>
              </a:ext>
            </a:extLst>
          </p:cNvPr>
          <p:cNvSpPr/>
          <p:nvPr userDrawn="1"/>
        </p:nvSpPr>
        <p:spPr>
          <a:xfrm rot="10800000">
            <a:off x="-3559" y="-3203"/>
            <a:ext cx="7792265" cy="448227"/>
          </a:xfrm>
          <a:custGeom>
            <a:avLst/>
            <a:gdLst>
              <a:gd name="connsiteX0" fmla="*/ 0 w 8613900"/>
              <a:gd name="connsiteY0" fmla="*/ 441600 h 441600"/>
              <a:gd name="connsiteX1" fmla="*/ 329579 w 8613900"/>
              <a:gd name="connsiteY1" fmla="*/ 0 h 441600"/>
              <a:gd name="connsiteX2" fmla="*/ 8284321 w 8613900"/>
              <a:gd name="connsiteY2" fmla="*/ 0 h 441600"/>
              <a:gd name="connsiteX3" fmla="*/ 8613900 w 8613900"/>
              <a:gd name="connsiteY3" fmla="*/ 441600 h 441600"/>
              <a:gd name="connsiteX4" fmla="*/ 0 w 8613900"/>
              <a:gd name="connsiteY4" fmla="*/ 441600 h 441600"/>
              <a:gd name="connsiteX0" fmla="*/ 0 w 8284321"/>
              <a:gd name="connsiteY0" fmla="*/ 441600 h 441600"/>
              <a:gd name="connsiteX1" fmla="*/ 329579 w 8284321"/>
              <a:gd name="connsiteY1" fmla="*/ 0 h 441600"/>
              <a:gd name="connsiteX2" fmla="*/ 8284321 w 8284321"/>
              <a:gd name="connsiteY2" fmla="*/ 0 h 441600"/>
              <a:gd name="connsiteX3" fmla="*/ 7772387 w 8284321"/>
              <a:gd name="connsiteY3" fmla="*/ 415096 h 441600"/>
              <a:gd name="connsiteX4" fmla="*/ 0 w 8284321"/>
              <a:gd name="connsiteY4" fmla="*/ 441600 h 441600"/>
              <a:gd name="connsiteX0" fmla="*/ 0 w 8284321"/>
              <a:gd name="connsiteY0" fmla="*/ 441600 h 441601"/>
              <a:gd name="connsiteX1" fmla="*/ 329579 w 8284321"/>
              <a:gd name="connsiteY1" fmla="*/ 0 h 441601"/>
              <a:gd name="connsiteX2" fmla="*/ 8284321 w 8284321"/>
              <a:gd name="connsiteY2" fmla="*/ 0 h 441601"/>
              <a:gd name="connsiteX3" fmla="*/ 7779013 w 8284321"/>
              <a:gd name="connsiteY3" fmla="*/ 441601 h 441601"/>
              <a:gd name="connsiteX4" fmla="*/ 0 w 8284321"/>
              <a:gd name="connsiteY4" fmla="*/ 441600 h 441601"/>
              <a:gd name="connsiteX0" fmla="*/ 0 w 7787364"/>
              <a:gd name="connsiteY0" fmla="*/ 441600 h 441601"/>
              <a:gd name="connsiteX1" fmla="*/ 329579 w 7787364"/>
              <a:gd name="connsiteY1" fmla="*/ 0 h 441601"/>
              <a:gd name="connsiteX2" fmla="*/ 7787364 w 7787364"/>
              <a:gd name="connsiteY2" fmla="*/ 0 h 441601"/>
              <a:gd name="connsiteX3" fmla="*/ 7779013 w 7787364"/>
              <a:gd name="connsiteY3" fmla="*/ 441601 h 441601"/>
              <a:gd name="connsiteX4" fmla="*/ 0 w 7787364"/>
              <a:gd name="connsiteY4" fmla="*/ 441600 h 441601"/>
              <a:gd name="connsiteX0" fmla="*/ 0 w 7792265"/>
              <a:gd name="connsiteY0" fmla="*/ 441600 h 448227"/>
              <a:gd name="connsiteX1" fmla="*/ 329579 w 7792265"/>
              <a:gd name="connsiteY1" fmla="*/ 0 h 448227"/>
              <a:gd name="connsiteX2" fmla="*/ 7787364 w 7792265"/>
              <a:gd name="connsiteY2" fmla="*/ 0 h 448227"/>
              <a:gd name="connsiteX3" fmla="*/ 7792265 w 7792265"/>
              <a:gd name="connsiteY3" fmla="*/ 448227 h 448227"/>
              <a:gd name="connsiteX4" fmla="*/ 0 w 7792265"/>
              <a:gd name="connsiteY4" fmla="*/ 441600 h 44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2265" h="448227">
                <a:moveTo>
                  <a:pt x="0" y="441600"/>
                </a:moveTo>
                <a:lnTo>
                  <a:pt x="329579" y="0"/>
                </a:lnTo>
                <a:lnTo>
                  <a:pt x="7787364" y="0"/>
                </a:lnTo>
                <a:cubicBezTo>
                  <a:pt x="7788998" y="149409"/>
                  <a:pt x="7790631" y="298818"/>
                  <a:pt x="7792265" y="448227"/>
                </a:cubicBezTo>
                <a:lnTo>
                  <a:pt x="0" y="441600"/>
                </a:lnTo>
                <a:close/>
              </a:path>
            </a:pathLst>
          </a:cu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6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eg"/><Relationship Id="rId5" Type="http://schemas.openxmlformats.org/officeDocument/2006/relationships/hyperlink" Target="https://github.com/iapucp/IA-Diplomado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asbt.github.io/mlxtend/user_guide/classifier/StackingClassifier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ensemble/plot_bias_varianc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es.wikipedia.org/wiki/Varianza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hyperlink" Target="https://es.wikipedia.org/wiki/Sobreajuste" TargetMode="Externa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understanding-random-forest-58381e0602d2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miro.medium.com/max/740/1*i0o8mjFfCn-uD79-F1Cqkw.p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ro.medium.com/max/1088/1*m2UHkzWWJ0kfQyL5tBFNsQ.png" TargetMode="External"/><Relationship Id="rId5" Type="http://schemas.openxmlformats.org/officeDocument/2006/relationships/hyperlink" Target="https://miro.medium.com/max/875/0*8SQzmRaMb49CX1yI.png" TargetMode="Externa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xgboost.readthedocs.io/en/latest/tutorials/model.html" TargetMode="Externa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875/1*vsg1IUlGtzCoNuGo9XqGwg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hitgr7.github.io/content/images/2019/03/Screenshot-from-2019-03-27-23-09-47-1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bagging-and-boostin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xgboost.readthedocs.io/en/latest/tutorials/model.html" TargetMode="External"/><Relationship Id="rId13" Type="http://schemas.openxmlformats.org/officeDocument/2006/relationships/hyperlink" Target="http://learningsys.org/nips17/assets/papers/paper_11.pdf" TargetMode="External"/><Relationship Id="rId3" Type="http://schemas.openxmlformats.org/officeDocument/2006/relationships/hyperlink" Target="https://web.stanford.edu/~hastie/Papers/ESLII.pdf" TargetMode="External"/><Relationship Id="rId7" Type="http://schemas.openxmlformats.org/officeDocument/2006/relationships/hyperlink" Target="https://arxiv.org/pdf/1603.02754.pdf" TargetMode="External"/><Relationship Id="rId12" Type="http://schemas.openxmlformats.org/officeDocument/2006/relationships/hyperlink" Target="https://www.youtube.com/watch?v=StWY5QWMXCw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sK-xG1cLYA&amp;t=158s" TargetMode="External"/><Relationship Id="rId11" Type="http://schemas.openxmlformats.org/officeDocument/2006/relationships/hyperlink" Target="https://www.youtube.com/watch?v=jxuNLH5dXCs&amp;t=2s" TargetMode="External"/><Relationship Id="rId5" Type="http://schemas.openxmlformats.org/officeDocument/2006/relationships/hyperlink" Target="https://www.stat.berkeley.edu/~breiman/randomforest2001.pdf" TargetMode="External"/><Relationship Id="rId15" Type="http://schemas.openxmlformats.org/officeDocument/2006/relationships/hyperlink" Target="https://www.youtube.com/watch?v=4jRBRDbJemM" TargetMode="External"/><Relationship Id="rId10" Type="http://schemas.openxmlformats.org/officeDocument/2006/relationships/hyperlink" Target="https://www.youtube.com/watch?v=2xudPOBz-vs" TargetMode="External"/><Relationship Id="rId4" Type="http://schemas.openxmlformats.org/officeDocument/2006/relationships/hyperlink" Target="https://www.youtube.com/watch?v=J4Wdy0Wc_xQ" TargetMode="External"/><Relationship Id="rId9" Type="http://schemas.openxmlformats.org/officeDocument/2006/relationships/hyperlink" Target="https://www.youtube.com/watch?v=3CC4N4z3GJc" TargetMode="External"/><Relationship Id="rId14" Type="http://schemas.openxmlformats.org/officeDocument/2006/relationships/hyperlink" Target="https://papers.nips.cc/paper/6907-lightgbm-a-highly-efficient-gradient-boosting-decision-tree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modules/ensemble.html#voting-classifi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6"/>
          <p:cNvGrpSpPr/>
          <p:nvPr/>
        </p:nvGrpSpPr>
        <p:grpSpPr>
          <a:xfrm>
            <a:off x="-1155364" y="-212651"/>
            <a:ext cx="10299369" cy="4083077"/>
            <a:chOff x="-1157430" y="0"/>
            <a:chExt cx="10301430" cy="4751079"/>
          </a:xfrm>
        </p:grpSpPr>
        <p:sp>
          <p:nvSpPr>
            <p:cNvPr id="111" name="Google Shape;111;p26"/>
            <p:cNvSpPr/>
            <p:nvPr/>
          </p:nvSpPr>
          <p:spPr>
            <a:xfrm rot="5400000">
              <a:off x="580169" y="3305679"/>
              <a:ext cx="865200" cy="2025600"/>
            </a:xfrm>
            <a:prstGeom prst="rtTriangle">
              <a:avLst/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6"/>
            <p:cNvSpPr/>
            <p:nvPr/>
          </p:nvSpPr>
          <p:spPr>
            <a:xfrm>
              <a:off x="0" y="0"/>
              <a:ext cx="9144000" cy="4028100"/>
            </a:xfrm>
            <a:prstGeom prst="rect">
              <a:avLst/>
            </a:prstGeom>
            <a:gradFill>
              <a:gsLst>
                <a:gs pos="0">
                  <a:srgbClr val="2E75B5"/>
                </a:gs>
                <a:gs pos="48000">
                  <a:srgbClr val="1E4E79"/>
                </a:gs>
                <a:gs pos="100000">
                  <a:srgbClr val="1E4E7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6"/>
            <p:cNvSpPr/>
            <p:nvPr/>
          </p:nvSpPr>
          <p:spPr>
            <a:xfrm rot="10800000">
              <a:off x="-1157430" y="97"/>
              <a:ext cx="9444900" cy="239700"/>
            </a:xfrm>
            <a:prstGeom prst="trapezoid">
              <a:avLst>
                <a:gd name="adj" fmla="val 190384"/>
              </a:avLst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6"/>
          <p:cNvSpPr txBox="1">
            <a:spLocks noGrp="1"/>
          </p:cNvSpPr>
          <p:nvPr>
            <p:ph type="subTitle" idx="1"/>
          </p:nvPr>
        </p:nvSpPr>
        <p:spPr>
          <a:xfrm>
            <a:off x="3094467" y="4218490"/>
            <a:ext cx="5143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 u="sng">
              <a:solidFill>
                <a:srgbClr val="1E4E79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r>
              <a:rPr lang="en" sz="800" b="1">
                <a:solidFill>
                  <a:srgbClr val="1E4E79"/>
                </a:solidFill>
              </a:rPr>
              <a:t>ia.inf.pucp.edu.pe</a:t>
            </a:r>
            <a:endParaRPr sz="800" b="1">
              <a:solidFill>
                <a:srgbClr val="1E4E79"/>
              </a:solidFill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247554" y="243329"/>
            <a:ext cx="66630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>
                <a:solidFill>
                  <a:schemeClr val="lt1"/>
                </a:solidFill>
              </a:rPr>
              <a:t>Fundamentos de aprendizaje de máquina</a:t>
            </a:r>
            <a:endParaRPr sz="36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6" name="Google Shape;116;p26"/>
          <p:cNvGrpSpPr/>
          <p:nvPr/>
        </p:nvGrpSpPr>
        <p:grpSpPr>
          <a:xfrm>
            <a:off x="5212560" y="3591491"/>
            <a:ext cx="904887" cy="952819"/>
            <a:chOff x="3762475" y="4182803"/>
            <a:chExt cx="1642263" cy="1926834"/>
          </a:xfrm>
        </p:grpSpPr>
        <p:grpSp>
          <p:nvGrpSpPr>
            <p:cNvPr id="117" name="Google Shape;117;p26"/>
            <p:cNvGrpSpPr/>
            <p:nvPr/>
          </p:nvGrpSpPr>
          <p:grpSpPr>
            <a:xfrm>
              <a:off x="3762475" y="4182803"/>
              <a:ext cx="1618439" cy="1402618"/>
              <a:chOff x="4060330" y="7062190"/>
              <a:chExt cx="6075223" cy="5265083"/>
            </a:xfrm>
          </p:grpSpPr>
          <p:sp>
            <p:nvSpPr>
              <p:cNvPr id="118" name="Google Shape;118;p26"/>
              <p:cNvSpPr/>
              <p:nvPr/>
            </p:nvSpPr>
            <p:spPr>
              <a:xfrm>
                <a:off x="4436519" y="7383988"/>
                <a:ext cx="5320800" cy="4525800"/>
              </a:xfrm>
              <a:prstGeom prst="triangle">
                <a:avLst>
                  <a:gd name="adj" fmla="val 50427"/>
                </a:avLst>
              </a:prstGeom>
              <a:noFill/>
              <a:ln w="38100" cap="flat" cmpd="sng">
                <a:solidFill>
                  <a:srgbClr val="2E75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6"/>
              <p:cNvSpPr/>
              <p:nvPr/>
            </p:nvSpPr>
            <p:spPr>
              <a:xfrm>
                <a:off x="6655660" y="8861095"/>
                <a:ext cx="930900" cy="3415800"/>
              </a:xfrm>
              <a:prstGeom prst="roundRect">
                <a:avLst>
                  <a:gd name="adj" fmla="val 50000"/>
                </a:avLst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6"/>
              <p:cNvSpPr/>
              <p:nvPr/>
            </p:nvSpPr>
            <p:spPr>
              <a:xfrm>
                <a:off x="6673698" y="706219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26"/>
              <p:cNvSpPr/>
              <p:nvPr/>
            </p:nvSpPr>
            <p:spPr>
              <a:xfrm>
                <a:off x="5292346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26"/>
              <p:cNvSpPr/>
              <p:nvPr/>
            </p:nvSpPr>
            <p:spPr>
              <a:xfrm>
                <a:off x="9180953" y="11361726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26"/>
              <p:cNvSpPr/>
              <p:nvPr/>
            </p:nvSpPr>
            <p:spPr>
              <a:xfrm>
                <a:off x="4060330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26"/>
              <p:cNvSpPr/>
              <p:nvPr/>
            </p:nvSpPr>
            <p:spPr>
              <a:xfrm>
                <a:off x="8003987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6"/>
              <p:cNvSpPr/>
              <p:nvPr/>
            </p:nvSpPr>
            <p:spPr>
              <a:xfrm>
                <a:off x="5892997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26"/>
              <p:cNvSpPr/>
              <p:nvPr/>
            </p:nvSpPr>
            <p:spPr>
              <a:xfrm>
                <a:off x="7356750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26"/>
              <p:cNvSpPr/>
              <p:nvPr/>
            </p:nvSpPr>
            <p:spPr>
              <a:xfrm>
                <a:off x="8590653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6"/>
              <p:cNvSpPr/>
              <p:nvPr/>
            </p:nvSpPr>
            <p:spPr>
              <a:xfrm>
                <a:off x="4642367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6"/>
              <p:cNvSpPr/>
              <p:nvPr/>
            </p:nvSpPr>
            <p:spPr>
              <a:xfrm>
                <a:off x="7946985" y="11411673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26"/>
              <p:cNvSpPr/>
              <p:nvPr/>
            </p:nvSpPr>
            <p:spPr>
              <a:xfrm>
                <a:off x="5304627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1" name="Google Shape;131;p26" descr="https://lh3.googleusercontent.com/Ru49S6Fz9yTd4rSMHQ9NPSyNmDXXmLpxncWt6DtI3FBqawjWZ5qh-XuYw35G96E69zvrj0TIREyq4ii7uXbt8SoAyXnDgxSjxcWZ5812DIwV15sTCATJbUovGJoZIZU6zmoXKhOUqk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86020" y="5627991"/>
              <a:ext cx="1618719" cy="4816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6"/>
          <p:cNvSpPr/>
          <p:nvPr/>
        </p:nvSpPr>
        <p:spPr>
          <a:xfrm>
            <a:off x="2286000" y="2308764"/>
            <a:ext cx="4572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Diplomado de especialización de </a:t>
            </a:r>
            <a:b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aplicaciones con Inteligencia Artificial</a:t>
            </a:r>
            <a:br>
              <a:rPr lang="en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6" descr="Resultado de imagen para logo puc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809" y="3498525"/>
            <a:ext cx="27622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849E298F-3635-4BA7-96DA-2DC19594D642}"/>
              </a:ext>
            </a:extLst>
          </p:cNvPr>
          <p:cNvSpPr/>
          <p:nvPr/>
        </p:nvSpPr>
        <p:spPr>
          <a:xfrm>
            <a:off x="2047747" y="4792073"/>
            <a:ext cx="57246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800"/>
            </a:pPr>
            <a:r>
              <a:rPr lang="es-PE" sz="1200" dirty="0">
                <a:hlinkClick r:id="rId5"/>
              </a:rPr>
              <a:t>https://github.com/iapucp/IA-Diplomado</a:t>
            </a:r>
            <a:endParaRPr lang="es-PE" sz="1200" dirty="0">
              <a:solidFill>
                <a:schemeClr val="dk1"/>
              </a:solidFill>
            </a:endParaRPr>
          </a:p>
        </p:txBody>
      </p:sp>
      <p:pic>
        <p:nvPicPr>
          <p:cNvPr id="27" name="Picture 6" descr="Resultado de imagen para github desktop logo">
            <a:extLst>
              <a:ext uri="{FF2B5EF4-FFF2-40B4-BE49-F238E27FC236}">
                <a16:creationId xmlns:a16="http://schemas.microsoft.com/office/drawing/2014/main" id="{3D8E99A5-C911-4501-B1FE-199DE7FE1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t="10996" r="62599" b="11913"/>
          <a:stretch/>
        </p:blipFill>
        <p:spPr bwMode="auto">
          <a:xfrm>
            <a:off x="1752472" y="4772857"/>
            <a:ext cx="336476" cy="29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Resultado de imagen para gmail logo">
            <a:extLst>
              <a:ext uri="{FF2B5EF4-FFF2-40B4-BE49-F238E27FC236}">
                <a16:creationId xmlns:a16="http://schemas.microsoft.com/office/drawing/2014/main" id="{342AC3CA-15F9-43E0-B601-E51B949FB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10641"/>
          <a:stretch/>
        </p:blipFill>
        <p:spPr bwMode="auto">
          <a:xfrm>
            <a:off x="4966901" y="4826006"/>
            <a:ext cx="254074" cy="20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2E3A7A2B-7895-4DAA-B5BF-43FC0CB6605A}"/>
              </a:ext>
            </a:extLst>
          </p:cNvPr>
          <p:cNvSpPr/>
          <p:nvPr/>
        </p:nvSpPr>
        <p:spPr>
          <a:xfrm>
            <a:off x="5231497" y="4781590"/>
            <a:ext cx="3399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800"/>
            </a:pPr>
            <a:r>
              <a:rPr lang="es-PE" sz="1200" dirty="0">
                <a:solidFill>
                  <a:schemeClr val="hlink"/>
                </a:solidFill>
              </a:rPr>
              <a:t>rodrigo.maldonado@pucp.edu.pe</a:t>
            </a:r>
            <a:endParaRPr lang="es-PE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9"/>
          <p:cNvSpPr txBox="1">
            <a:spLocks noGrp="1"/>
          </p:cNvSpPr>
          <p:nvPr>
            <p:ph type="ctrTitle"/>
          </p:nvPr>
        </p:nvSpPr>
        <p:spPr>
          <a:xfrm>
            <a:off x="311700" y="1432329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 dirty="0"/>
              <a:t>Stacking </a:t>
            </a:r>
            <a:br>
              <a:rPr lang="es" dirty="0"/>
            </a:br>
            <a:r>
              <a:rPr lang="es" dirty="0"/>
              <a:t>(Stacking generalization)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7;p27">
            <a:extLst>
              <a:ext uri="{FF2B5EF4-FFF2-40B4-BE49-F238E27FC236}">
                <a16:creationId xmlns:a16="http://schemas.microsoft.com/office/drawing/2014/main" id="{ADD4FA98-48E7-41BC-AA4B-F8828006C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 err="1"/>
              <a:t>Stacking</a:t>
            </a:r>
            <a:endParaRPr dirty="0"/>
          </a:p>
        </p:txBody>
      </p:sp>
      <p:sp>
        <p:nvSpPr>
          <p:cNvPr id="11" name="Google Shape;108;p27">
            <a:extLst>
              <a:ext uri="{FF2B5EF4-FFF2-40B4-BE49-F238E27FC236}">
                <a16:creationId xmlns:a16="http://schemas.microsoft.com/office/drawing/2014/main" id="{EA58595B-B620-47D7-BBEE-E3054B897D62}"/>
              </a:ext>
            </a:extLst>
          </p:cNvPr>
          <p:cNvSpPr txBox="1"/>
          <p:nvPr/>
        </p:nvSpPr>
        <p:spPr>
          <a:xfrm>
            <a:off x="143850" y="956980"/>
            <a:ext cx="8856300" cy="1551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s-PE" sz="1800" dirty="0">
                <a:solidFill>
                  <a:schemeClr val="dk2"/>
                </a:solidFill>
              </a:rPr>
              <a:t>Combina los resultados de diferentes modelos en un </a:t>
            </a:r>
            <a:r>
              <a:rPr lang="es-PE" sz="1800" b="1" dirty="0" err="1">
                <a:solidFill>
                  <a:schemeClr val="dk2"/>
                </a:solidFill>
              </a:rPr>
              <a:t>metalearner</a:t>
            </a:r>
            <a:r>
              <a:rPr lang="es-PE" sz="1800" dirty="0">
                <a:solidFill>
                  <a:schemeClr val="dk2"/>
                </a:solidFill>
              </a:rPr>
              <a:t> (</a:t>
            </a:r>
            <a:r>
              <a:rPr lang="es-PE" sz="1800" b="1" dirty="0" err="1">
                <a:solidFill>
                  <a:schemeClr val="dk2"/>
                </a:solidFill>
              </a:rPr>
              <a:t>blender</a:t>
            </a:r>
            <a:r>
              <a:rPr lang="es-PE" sz="1800" dirty="0">
                <a:solidFill>
                  <a:schemeClr val="dk2"/>
                </a:solidFill>
              </a:rPr>
              <a:t>). El mecanismo de agregación lo determina el </a:t>
            </a:r>
            <a:r>
              <a:rPr lang="es-PE" sz="1800" dirty="0" err="1">
                <a:solidFill>
                  <a:schemeClr val="dk2"/>
                </a:solidFill>
              </a:rPr>
              <a:t>metalearner</a:t>
            </a:r>
            <a:r>
              <a:rPr lang="es-PE" sz="1800" dirty="0">
                <a:solidFill>
                  <a:schemeClr val="dk2"/>
                </a:solidFill>
              </a:rPr>
              <a:t>. 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12" name="Google Shape;122;p50">
            <a:extLst>
              <a:ext uri="{FF2B5EF4-FFF2-40B4-BE49-F238E27FC236}">
                <a16:creationId xmlns:a16="http://schemas.microsoft.com/office/drawing/2014/main" id="{CE3620EF-7528-411F-9E37-DAB996A181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7835" y="1732859"/>
            <a:ext cx="3415322" cy="318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6BACBC8-E259-482B-85D3-6714025E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57" y="1998866"/>
            <a:ext cx="3566986" cy="2812998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EBF1515-AD30-486C-8368-121BDBA268A2}"/>
              </a:ext>
            </a:extLst>
          </p:cNvPr>
          <p:cNvCxnSpPr>
            <a:cxnSpLocks/>
          </p:cNvCxnSpPr>
          <p:nvPr/>
        </p:nvCxnSpPr>
        <p:spPr>
          <a:xfrm>
            <a:off x="4103077" y="3626338"/>
            <a:ext cx="1891323" cy="10785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7;p27">
            <a:extLst>
              <a:ext uri="{FF2B5EF4-FFF2-40B4-BE49-F238E27FC236}">
                <a16:creationId xmlns:a16="http://schemas.microsoft.com/office/drawing/2014/main" id="{ADD4FA98-48E7-41BC-AA4B-F8828006C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 err="1"/>
              <a:t>Stacking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608DA4-9D19-44AB-88E1-3C886D315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629" y="904336"/>
            <a:ext cx="4640741" cy="379925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7B35E04-636F-413E-A1C6-ECEFDCA129F4}"/>
              </a:ext>
            </a:extLst>
          </p:cNvPr>
          <p:cNvSpPr/>
          <p:nvPr/>
        </p:nvSpPr>
        <p:spPr>
          <a:xfrm>
            <a:off x="2903414" y="4702318"/>
            <a:ext cx="33371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800" dirty="0">
                <a:hlinkClick r:id="rId4"/>
              </a:rPr>
              <a:t>http://rasbt.github.io/mlxtend/user_guide/classifier/StackingClassifier/</a:t>
            </a:r>
            <a:endParaRPr lang="es-PE" sz="800" dirty="0"/>
          </a:p>
        </p:txBody>
      </p:sp>
    </p:spTree>
    <p:extLst>
      <p:ext uri="{BB962C8B-B14F-4D97-AF65-F5344CB8AC3E}">
        <p14:creationId xmlns:p14="http://schemas.microsoft.com/office/powerpoint/2010/main" val="109050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2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Bagging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(Bootstrap aggregating)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1"/>
          <p:cNvSpPr txBox="1"/>
          <p:nvPr/>
        </p:nvSpPr>
        <p:spPr>
          <a:xfrm>
            <a:off x="143850" y="904336"/>
            <a:ext cx="900015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dirty="0">
                <a:solidFill>
                  <a:schemeClr val="dk2"/>
                </a:solidFill>
              </a:rPr>
              <a:t>Combina varios </a:t>
            </a:r>
            <a:r>
              <a:rPr lang="es-PE" sz="1800" b="1" dirty="0">
                <a:solidFill>
                  <a:schemeClr val="dk2"/>
                </a:solidFill>
              </a:rPr>
              <a:t>modelos del mismo tipo</a:t>
            </a:r>
            <a:r>
              <a:rPr lang="es-PE" sz="1800" dirty="0">
                <a:solidFill>
                  <a:schemeClr val="dk2"/>
                </a:solidFill>
              </a:rPr>
              <a:t> entrenados con subconjuntos aleatorios del </a:t>
            </a:r>
            <a:r>
              <a:rPr lang="es-PE" sz="1800" dirty="0" err="1">
                <a:solidFill>
                  <a:schemeClr val="dk2"/>
                </a:solidFill>
              </a:rPr>
              <a:t>dataset</a:t>
            </a:r>
            <a:r>
              <a:rPr lang="es-PE" sz="1800" dirty="0">
                <a:solidFill>
                  <a:schemeClr val="dk2"/>
                </a:solidFill>
              </a:rPr>
              <a:t> original. </a:t>
            </a:r>
            <a:endParaRPr lang="es" sz="1800" dirty="0">
              <a:solidFill>
                <a:schemeClr val="dk2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chemeClr val="dk2"/>
                </a:solidFill>
              </a:rPr>
              <a:t>Se toma una muestra (</a:t>
            </a:r>
            <a:r>
              <a:rPr lang="es-PE" sz="1800" dirty="0" err="1">
                <a:solidFill>
                  <a:schemeClr val="dk2"/>
                </a:solidFill>
              </a:rPr>
              <a:t>subsampling</a:t>
            </a:r>
            <a:r>
              <a:rPr lang="es-PE" sz="1800" dirty="0">
                <a:solidFill>
                  <a:schemeClr val="dk2"/>
                </a:solidFill>
              </a:rPr>
              <a:t>) con reemplazo</a:t>
            </a: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chemeClr val="dk2"/>
                </a:solidFill>
              </a:rPr>
              <a:t>Se utiliza algún método de agregación (</a:t>
            </a:r>
            <a:r>
              <a:rPr lang="es-PE" sz="1800" dirty="0" err="1">
                <a:solidFill>
                  <a:schemeClr val="dk2"/>
                </a:solidFill>
              </a:rPr>
              <a:t>hard</a:t>
            </a:r>
            <a:r>
              <a:rPr lang="es-PE" sz="1800" dirty="0">
                <a:solidFill>
                  <a:schemeClr val="dk2"/>
                </a:solidFill>
              </a:rPr>
              <a:t>/</a:t>
            </a:r>
            <a:r>
              <a:rPr lang="es-PE" sz="1800" dirty="0" err="1">
                <a:solidFill>
                  <a:schemeClr val="dk2"/>
                </a:solidFill>
              </a:rPr>
              <a:t>soft</a:t>
            </a:r>
            <a:r>
              <a:rPr lang="es-PE" sz="1800" dirty="0">
                <a:solidFill>
                  <a:schemeClr val="dk2"/>
                </a:solidFill>
              </a:rPr>
              <a:t> </a:t>
            </a:r>
            <a:r>
              <a:rPr lang="es-PE" sz="1800" dirty="0" err="1">
                <a:solidFill>
                  <a:schemeClr val="dk2"/>
                </a:solidFill>
              </a:rPr>
              <a:t>voting</a:t>
            </a:r>
            <a:r>
              <a:rPr lang="es-PE" sz="1800" dirty="0">
                <a:solidFill>
                  <a:schemeClr val="dk2"/>
                </a:solidFill>
              </a:rPr>
              <a:t>, </a:t>
            </a:r>
            <a:r>
              <a:rPr lang="es-PE" sz="1800" dirty="0" err="1">
                <a:solidFill>
                  <a:schemeClr val="dk2"/>
                </a:solidFill>
              </a:rPr>
              <a:t>average</a:t>
            </a:r>
            <a:r>
              <a:rPr lang="es-PE" sz="1800" dirty="0">
                <a:solidFill>
                  <a:schemeClr val="dk2"/>
                </a:solidFill>
              </a:rPr>
              <a:t>)</a:t>
            </a: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chemeClr val="dk2"/>
                </a:solidFill>
              </a:rPr>
              <a:t>Reduce la varianza (mejora el </a:t>
            </a:r>
            <a:r>
              <a:rPr lang="es-PE" sz="1800" dirty="0" err="1">
                <a:solidFill>
                  <a:schemeClr val="dk2"/>
                </a:solidFill>
              </a:rPr>
              <a:t>overfitting</a:t>
            </a:r>
            <a:r>
              <a:rPr lang="es-PE" sz="1800" dirty="0">
                <a:solidFill>
                  <a:schemeClr val="dk2"/>
                </a:solidFill>
              </a:rPr>
              <a:t>)</a:t>
            </a: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PE" sz="1800" dirty="0" err="1">
                <a:solidFill>
                  <a:schemeClr val="dk2"/>
                </a:solidFill>
              </a:rPr>
              <a:t>Paralelizable</a:t>
            </a:r>
            <a:endParaRPr lang="es-PE" sz="1800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" sz="1800" dirty="0">
              <a:solidFill>
                <a:schemeClr val="dk2"/>
              </a:solidFill>
            </a:endParaRPr>
          </a:p>
        </p:txBody>
      </p:sp>
      <p:sp>
        <p:nvSpPr>
          <p:cNvPr id="7" name="Google Shape;107;p27">
            <a:extLst>
              <a:ext uri="{FF2B5EF4-FFF2-40B4-BE49-F238E27FC236}">
                <a16:creationId xmlns:a16="http://schemas.microsoft.com/office/drawing/2014/main" id="{74C6F968-077B-4C5D-8655-F8B40A915D40}"/>
              </a:ext>
            </a:extLst>
          </p:cNvPr>
          <p:cNvSpPr txBox="1">
            <a:spLocks/>
          </p:cNvSpPr>
          <p:nvPr/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dirty="0" err="1"/>
              <a:t>Bagging</a:t>
            </a:r>
            <a:r>
              <a:rPr lang="es-PE" dirty="0"/>
              <a:t> (Bootstrap </a:t>
            </a:r>
            <a:r>
              <a:rPr lang="es-PE" dirty="0" err="1"/>
              <a:t>aggregating</a:t>
            </a:r>
            <a:r>
              <a:rPr lang="es-PE" dirty="0"/>
              <a:t>)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B8337CD-93C2-44D2-96A5-EAAE88D5242A}"/>
              </a:ext>
            </a:extLst>
          </p:cNvPr>
          <p:cNvGrpSpPr/>
          <p:nvPr/>
        </p:nvGrpSpPr>
        <p:grpSpPr>
          <a:xfrm>
            <a:off x="2540000" y="2501324"/>
            <a:ext cx="4063999" cy="2568144"/>
            <a:chOff x="2540000" y="2452086"/>
            <a:chExt cx="4063999" cy="2568144"/>
          </a:xfrm>
        </p:grpSpPr>
        <p:pic>
          <p:nvPicPr>
            <p:cNvPr id="134" name="Google Shape;134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40000" y="2980414"/>
              <a:ext cx="4063999" cy="2039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03;p45">
              <a:extLst>
                <a:ext uri="{FF2B5EF4-FFF2-40B4-BE49-F238E27FC236}">
                  <a16:creationId xmlns:a16="http://schemas.microsoft.com/office/drawing/2014/main" id="{DD85846D-5F38-4B44-922F-FDA4D3ECBD9B}"/>
                </a:ext>
              </a:extLst>
            </p:cNvPr>
            <p:cNvSpPr/>
            <p:nvPr/>
          </p:nvSpPr>
          <p:spPr>
            <a:xfrm>
              <a:off x="3780368" y="2452086"/>
              <a:ext cx="1086988" cy="252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PE" sz="1050" b="1" i="0" u="none" strike="noStrike" cap="none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Aggregation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8C0F55F2-23A4-4600-B704-9BF68A8B6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8873" y="2714377"/>
              <a:ext cx="648677" cy="252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AF3A2BB4-B780-47C1-94EA-421528DC4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9827" y="2785188"/>
              <a:ext cx="169804" cy="195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C4978865-AB07-4004-A2A5-D51E7AC50F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2925" y="2780046"/>
              <a:ext cx="70338" cy="178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C62ED727-527B-4184-AE7C-EB8E13518E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0175" y="2722846"/>
              <a:ext cx="484553" cy="235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7;p27">
            <a:extLst>
              <a:ext uri="{FF2B5EF4-FFF2-40B4-BE49-F238E27FC236}">
                <a16:creationId xmlns:a16="http://schemas.microsoft.com/office/drawing/2014/main" id="{74C6F968-077B-4C5D-8655-F8B40A915D40}"/>
              </a:ext>
            </a:extLst>
          </p:cNvPr>
          <p:cNvSpPr txBox="1">
            <a:spLocks/>
          </p:cNvSpPr>
          <p:nvPr/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dirty="0" err="1"/>
              <a:t>Bagging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B0E1CC-F349-4EFE-856E-7A257641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1" y="1286606"/>
            <a:ext cx="7477097" cy="32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79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7;p27">
            <a:extLst>
              <a:ext uri="{FF2B5EF4-FFF2-40B4-BE49-F238E27FC236}">
                <a16:creationId xmlns:a16="http://schemas.microsoft.com/office/drawing/2014/main" id="{74C6F968-077B-4C5D-8655-F8B40A915D40}"/>
              </a:ext>
            </a:extLst>
          </p:cNvPr>
          <p:cNvSpPr txBox="1">
            <a:spLocks/>
          </p:cNvSpPr>
          <p:nvPr/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dirty="0" err="1"/>
              <a:t>Bagging</a:t>
            </a:r>
            <a:endParaRPr lang="es-PE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4DBAC3-743E-44D9-8CAC-607DFCC2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45" y="904336"/>
            <a:ext cx="6424246" cy="37702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7E9700C-2EDE-4E61-AE1E-183D63042D9D}"/>
              </a:ext>
            </a:extLst>
          </p:cNvPr>
          <p:cNvSpPr/>
          <p:nvPr/>
        </p:nvSpPr>
        <p:spPr>
          <a:xfrm>
            <a:off x="2149231" y="4704142"/>
            <a:ext cx="378264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800" dirty="0">
                <a:hlinkClick r:id="rId4"/>
              </a:rPr>
              <a:t>https://scikit-learn.org/stable/auto_examples/ensemble/plot_bias_variance.html</a:t>
            </a:r>
            <a:endParaRPr lang="es-PE" sz="800" dirty="0"/>
          </a:p>
        </p:txBody>
      </p:sp>
    </p:spTree>
    <p:extLst>
      <p:ext uri="{BB962C8B-B14F-4D97-AF65-F5344CB8AC3E}">
        <p14:creationId xmlns:p14="http://schemas.microsoft.com/office/powerpoint/2010/main" val="48426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107" y="2054226"/>
            <a:ext cx="1134000" cy="131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8"/>
          <p:cNvSpPr txBox="1"/>
          <p:nvPr/>
        </p:nvSpPr>
        <p:spPr>
          <a:xfrm>
            <a:off x="2447875" y="1491775"/>
            <a:ext cx="40314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s-PE" sz="18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Y s</a:t>
            </a:r>
            <a:r>
              <a:rPr lang="es" sz="18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 usamos árboles de decisión?</a:t>
            </a:r>
            <a:endParaRPr sz="180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7;p27">
            <a:extLst>
              <a:ext uri="{FF2B5EF4-FFF2-40B4-BE49-F238E27FC236}">
                <a16:creationId xmlns:a16="http://schemas.microsoft.com/office/drawing/2014/main" id="{044A8012-09A2-4AF6-88F2-9A009A2F23A7}"/>
              </a:ext>
            </a:extLst>
          </p:cNvPr>
          <p:cNvSpPr txBox="1">
            <a:spLocks/>
          </p:cNvSpPr>
          <p:nvPr/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dirty="0" err="1"/>
              <a:t>Bagging</a:t>
            </a:r>
            <a:endParaRPr lang="es-PE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e4a07c9b3_1_68"/>
          <p:cNvSpPr txBox="1"/>
          <p:nvPr/>
        </p:nvSpPr>
        <p:spPr>
          <a:xfrm>
            <a:off x="1" y="873699"/>
            <a:ext cx="9000150" cy="302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buClr>
                <a:schemeClr val="dk2"/>
              </a:buClr>
              <a:buSzPts val="1800"/>
            </a:pPr>
            <a:r>
              <a:rPr lang="en-US" sz="1800" dirty="0" err="1">
                <a:solidFill>
                  <a:schemeClr val="dk2"/>
                </a:solidFill>
              </a:rPr>
              <a:t>Modelo</a:t>
            </a:r>
            <a:r>
              <a:rPr lang="en-US" sz="1800" dirty="0">
                <a:solidFill>
                  <a:schemeClr val="dk2"/>
                </a:solidFill>
              </a:rPr>
              <a:t> de </a:t>
            </a:r>
            <a:r>
              <a:rPr lang="en-US" sz="1800" dirty="0" err="1">
                <a:solidFill>
                  <a:schemeClr val="dk2"/>
                </a:solidFill>
              </a:rPr>
              <a:t>ensamblaje</a:t>
            </a:r>
            <a:r>
              <a:rPr lang="en-US" sz="1800" dirty="0">
                <a:solidFill>
                  <a:schemeClr val="dk2"/>
                </a:solidFill>
              </a:rPr>
              <a:t> </a:t>
            </a:r>
            <a:r>
              <a:rPr lang="en-US" sz="1800" dirty="0" err="1">
                <a:solidFill>
                  <a:schemeClr val="dk2"/>
                </a:solidFill>
              </a:rPr>
              <a:t>compuesto</a:t>
            </a:r>
            <a:r>
              <a:rPr lang="en-US" sz="1800" dirty="0">
                <a:solidFill>
                  <a:schemeClr val="dk2"/>
                </a:solidFill>
              </a:rPr>
              <a:t> por:</a:t>
            </a:r>
          </a:p>
          <a:p>
            <a:pPr marL="114300" lvl="0">
              <a:buClr>
                <a:schemeClr val="dk2"/>
              </a:buClr>
              <a:buSzPts val="1800"/>
            </a:pPr>
            <a:endParaRPr lang="en-US" sz="1800" dirty="0">
              <a:solidFill>
                <a:schemeClr val="dk2"/>
              </a:solidFill>
            </a:endParaRPr>
          </a:p>
          <a:p>
            <a:pPr marL="114300" lvl="2">
              <a:buClr>
                <a:schemeClr val="dk2"/>
              </a:buClr>
              <a:buSzPts val="1800"/>
            </a:pPr>
            <a:r>
              <a:rPr lang="en-US" sz="1800" dirty="0">
                <a:solidFill>
                  <a:schemeClr val="dk2"/>
                </a:solidFill>
              </a:rPr>
              <a:t>		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Bagging</a:t>
            </a:r>
            <a:r>
              <a:rPr lang="en-US" sz="1800" dirty="0">
                <a:solidFill>
                  <a:schemeClr val="dk2"/>
                </a:solidFill>
              </a:rPr>
              <a:t> + </a:t>
            </a:r>
            <a:r>
              <a:rPr lang="en-US" sz="1800" b="1" dirty="0">
                <a:solidFill>
                  <a:srgbClr val="00B050"/>
                </a:solidFill>
              </a:rPr>
              <a:t>Decision trees </a:t>
            </a:r>
            <a:r>
              <a:rPr lang="en-US" sz="1800" dirty="0">
                <a:solidFill>
                  <a:schemeClr val="dk2"/>
                </a:solidFill>
              </a:rPr>
              <a:t>+ </a:t>
            </a:r>
            <a:r>
              <a:rPr lang="en-US" sz="1800" b="1" dirty="0">
                <a:solidFill>
                  <a:srgbClr val="FF0000"/>
                </a:solidFill>
              </a:rPr>
              <a:t>Feature Randomness </a:t>
            </a:r>
          </a:p>
          <a:p>
            <a:pPr marL="114300" lvl="2">
              <a:buClr>
                <a:schemeClr val="dk2"/>
              </a:buClr>
              <a:buSzPts val="1800"/>
            </a:pPr>
            <a:r>
              <a:rPr lang="en-US" sz="1800" b="1" dirty="0">
                <a:solidFill>
                  <a:srgbClr val="FF0000"/>
                </a:solidFill>
              </a:rPr>
              <a:t>				 	    (subspace sampling)</a:t>
            </a:r>
          </a:p>
          <a:p>
            <a:pPr marL="285750" lvl="0" indent="-171450"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sz="105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Mejora la estabilidad y </a:t>
            </a:r>
            <a:r>
              <a:rPr lang="es-PE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precisión</a:t>
            </a:r>
            <a:endParaRPr sz="16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Reduce la </a:t>
            </a:r>
            <a:r>
              <a:rPr lang="es" sz="1600" b="0" i="0" u="none" strike="noStrike" cap="none" dirty="0">
                <a:solidFill>
                  <a:schemeClr val="dk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varianza</a:t>
            </a:r>
            <a:r>
              <a:rPr lang="es" sz="1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y ayuda a evitar el </a:t>
            </a:r>
            <a:r>
              <a:rPr lang="es" sz="1600" b="0" i="0" u="none" strike="noStrike" cap="none" dirty="0">
                <a:solidFill>
                  <a:schemeClr val="dk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sobreajuste</a:t>
            </a: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2"/>
                </a:solidFill>
              </a:rPr>
              <a:t>Promueve la no colinealidad entre los sub</a:t>
            </a:r>
            <a:r>
              <a:rPr lang="es" sz="1600" dirty="0">
                <a:solidFill>
                  <a:schemeClr val="dk2"/>
                </a:solidFill>
              </a:rPr>
              <a:t>arboles</a:t>
            </a: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47" name="Google Shape;247;g5e4a07c9b3_1_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8530" y="3206207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5e4a07c9b3_1_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8378" y="3209615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5e4a07c9b3_1_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54671" y="3492088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5e4a07c9b3_1_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79687" y="3248667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5e4a07c9b3_1_6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51577" y="3626908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5e4a07c9b3_1_6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97027" y="3662558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5e4a07c9b3_1_6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37616" y="3769398"/>
            <a:ext cx="924919" cy="11891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07;p27">
            <a:extLst>
              <a:ext uri="{FF2B5EF4-FFF2-40B4-BE49-F238E27FC236}">
                <a16:creationId xmlns:a16="http://schemas.microsoft.com/office/drawing/2014/main" id="{18062CE5-CBB5-4F3A-BCFB-754A72E34CF8}"/>
              </a:ext>
            </a:extLst>
          </p:cNvPr>
          <p:cNvSpPr txBox="1">
            <a:spLocks/>
          </p:cNvSpPr>
          <p:nvPr/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dirty="0" err="1"/>
              <a:t>Random</a:t>
            </a:r>
            <a:r>
              <a:rPr lang="es-PE" dirty="0"/>
              <a:t> Forest</a:t>
            </a:r>
          </a:p>
        </p:txBody>
      </p:sp>
      <p:pic>
        <p:nvPicPr>
          <p:cNvPr id="14" name="Google Shape;252;g5e4a07c9b3_1_68">
            <a:extLst>
              <a:ext uri="{FF2B5EF4-FFF2-40B4-BE49-F238E27FC236}">
                <a16:creationId xmlns:a16="http://schemas.microsoft.com/office/drawing/2014/main" id="{0D856EF8-650F-4130-B256-38D12F3A864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42931" y="3568918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51;g5e4a07c9b3_1_68">
            <a:extLst>
              <a:ext uri="{FF2B5EF4-FFF2-40B4-BE49-F238E27FC236}">
                <a16:creationId xmlns:a16="http://schemas.microsoft.com/office/drawing/2014/main" id="{8C48A25E-3258-40F7-8442-EECE6E828D4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11094" y="3486979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53;g5e4a07c9b3_1_68">
            <a:extLst>
              <a:ext uri="{FF2B5EF4-FFF2-40B4-BE49-F238E27FC236}">
                <a16:creationId xmlns:a16="http://schemas.microsoft.com/office/drawing/2014/main" id="{69813EF4-F880-4661-B9BF-C9CD65C9C7C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54344" y="3804166"/>
            <a:ext cx="924919" cy="11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3;g5e4a07c9b3_1_68">
            <a:extLst>
              <a:ext uri="{FF2B5EF4-FFF2-40B4-BE49-F238E27FC236}">
                <a16:creationId xmlns:a16="http://schemas.microsoft.com/office/drawing/2014/main" id="{16298A0D-23EF-43C6-B15B-B5F1896B121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79868" y="3769398"/>
            <a:ext cx="924919" cy="118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41a8aabb9f_0_0"/>
          <p:cNvPicPr preferRelativeResize="0"/>
          <p:nvPr/>
        </p:nvPicPr>
        <p:blipFill rotWithShape="1">
          <a:blip r:embed="rId3">
            <a:alphaModFix/>
          </a:blip>
          <a:srcRect t="12510"/>
          <a:stretch/>
        </p:blipFill>
        <p:spPr>
          <a:xfrm>
            <a:off x="4410268" y="1383674"/>
            <a:ext cx="4617329" cy="31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41a8aabb9f_0_0"/>
          <p:cNvSpPr txBox="1"/>
          <p:nvPr/>
        </p:nvSpPr>
        <p:spPr>
          <a:xfrm>
            <a:off x="5113293" y="4180064"/>
            <a:ext cx="32925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https://miro.medium.com/max/740/1*i0o8mjFfCn-uD79-F1Cqkw.png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41a8aabb9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50" y="1181055"/>
            <a:ext cx="4266418" cy="31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41a8aabb9f_0_0"/>
          <p:cNvSpPr txBox="1"/>
          <p:nvPr/>
        </p:nvSpPr>
        <p:spPr>
          <a:xfrm>
            <a:off x="340825" y="4189243"/>
            <a:ext cx="3732723" cy="51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6"/>
              </a:rPr>
              <a:t>https://towardsdatascience.com/understanding-random-forest-58381e0602d2</a:t>
            </a:r>
            <a:endParaRPr sz="800"/>
          </a:p>
        </p:txBody>
      </p:sp>
      <p:sp>
        <p:nvSpPr>
          <p:cNvPr id="10" name="Google Shape;107;p27">
            <a:extLst>
              <a:ext uri="{FF2B5EF4-FFF2-40B4-BE49-F238E27FC236}">
                <a16:creationId xmlns:a16="http://schemas.microsoft.com/office/drawing/2014/main" id="{C44BE089-58B0-4B11-8B48-E3FEEA0B5912}"/>
              </a:ext>
            </a:extLst>
          </p:cNvPr>
          <p:cNvSpPr txBox="1">
            <a:spLocks/>
          </p:cNvSpPr>
          <p:nvPr/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dirty="0" err="1"/>
              <a:t>Random</a:t>
            </a:r>
            <a:r>
              <a:rPr lang="es-PE" dirty="0"/>
              <a:t> Forest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/>
              <a:t>Conceptos generales y pre-procesamiento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>
                <a:solidFill>
                  <a:schemeClr val="bg2"/>
                </a:solidFill>
              </a:rPr>
              <a:t>Árboles de decisión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>
                <a:solidFill>
                  <a:schemeClr val="bg2"/>
                </a:solidFill>
              </a:rPr>
              <a:t>Regresión Lineal y logística</a:t>
            </a:r>
            <a:endParaRPr dirty="0">
              <a:solidFill>
                <a:schemeClr val="bg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/>
              <a:t>SVM, KNN y Naive Bayes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/>
              <a:t>Reducción de dimensionalidad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b="1" dirty="0">
                <a:solidFill>
                  <a:srgbClr val="FF0000"/>
                </a:solidFill>
              </a:rPr>
              <a:t>Métodos ensamblados</a:t>
            </a:r>
            <a:endParaRPr b="1" dirty="0">
              <a:solidFill>
                <a:srgbClr val="FF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Aprendizaje no supervisado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Redes neuronales e introducción a Deep Learning</a:t>
            </a: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e4a07c9b3_1_60"/>
          <p:cNvSpPr txBox="1">
            <a:spLocks noGrp="1"/>
          </p:cNvSpPr>
          <p:nvPr>
            <p:ph type="ctrTitle"/>
          </p:nvPr>
        </p:nvSpPr>
        <p:spPr>
          <a:xfrm>
            <a:off x="311700" y="1072821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s" dirty="0"/>
            </a:br>
            <a:r>
              <a:rPr lang="es" dirty="0"/>
              <a:t>Boost</a:t>
            </a:r>
            <a:r>
              <a:rPr lang="es-PE" dirty="0" err="1"/>
              <a:t>ing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5e4a07c9b3_1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335237"/>
            <a:ext cx="4065562" cy="260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5e4a07c9b3_1_110"/>
          <p:cNvPicPr preferRelativeResize="0"/>
          <p:nvPr/>
        </p:nvPicPr>
        <p:blipFill rotWithShape="1">
          <a:blip r:embed="rId4">
            <a:alphaModFix/>
          </a:blip>
          <a:srcRect t="17775"/>
          <a:stretch/>
        </p:blipFill>
        <p:spPr>
          <a:xfrm>
            <a:off x="4361376" y="2060916"/>
            <a:ext cx="4373700" cy="267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5e4a07c9b3_1_110"/>
          <p:cNvSpPr txBox="1"/>
          <p:nvPr/>
        </p:nvSpPr>
        <p:spPr>
          <a:xfrm>
            <a:off x="5214325" y="4782500"/>
            <a:ext cx="4373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https://miro.medium.com/max/875/0*8SQzmRaMb49CX1yI.png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5e4a07c9b3_1_110"/>
          <p:cNvSpPr txBox="1"/>
          <p:nvPr/>
        </p:nvSpPr>
        <p:spPr>
          <a:xfrm>
            <a:off x="253632" y="4782500"/>
            <a:ext cx="3558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https://miro.medium.com/max/1088/1*m2UHkzWWJ0kfQyL5tBFNsQ.png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5e4a07c9b3_1_110"/>
          <p:cNvSpPr txBox="1"/>
          <p:nvPr/>
        </p:nvSpPr>
        <p:spPr>
          <a:xfrm>
            <a:off x="143850" y="559861"/>
            <a:ext cx="8413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Convierte weak learners en strong learners. La idea </a:t>
            </a:r>
            <a:r>
              <a:rPr lang="es-P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 </a:t>
            </a: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entrenar a los weak learners </a:t>
            </a:r>
            <a:r>
              <a:rPr lang="es" sz="18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secuencialmente</a:t>
            </a: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cada uno tratando de corregir a su predecesor.</a:t>
            </a:r>
            <a:endParaRPr lang="es" sz="1800" dirty="0">
              <a:solidFill>
                <a:schemeClr val="dk2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chemeClr val="dk2"/>
                </a:solidFill>
              </a:rPr>
              <a:t>Establece pesos, enfocándose en los casos mal </a:t>
            </a:r>
            <a:r>
              <a:rPr lang="es-PE" sz="1800" dirty="0" err="1">
                <a:solidFill>
                  <a:schemeClr val="dk2"/>
                </a:solidFill>
              </a:rPr>
              <a:t>predecidos</a:t>
            </a:r>
            <a:endParaRPr lang="es-PE" sz="1800" dirty="0">
              <a:solidFill>
                <a:schemeClr val="dk2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PE" sz="1800" dirty="0">
                <a:solidFill>
                  <a:schemeClr val="dk2"/>
                </a:solidFill>
              </a:rPr>
              <a:t>Se utiliza algún método de agregación </a:t>
            </a:r>
            <a:r>
              <a:rPr lang="es-PE" sz="1800" b="1" dirty="0">
                <a:solidFill>
                  <a:schemeClr val="dk2"/>
                </a:solidFill>
              </a:rPr>
              <a:t>ponderado </a:t>
            </a:r>
            <a:r>
              <a:rPr lang="es-PE" sz="1800" dirty="0">
                <a:solidFill>
                  <a:schemeClr val="dk2"/>
                </a:solidFill>
              </a:rPr>
              <a:t>(</a:t>
            </a:r>
            <a:r>
              <a:rPr lang="es-PE" sz="1800" dirty="0" err="1">
                <a:solidFill>
                  <a:schemeClr val="dk2"/>
                </a:solidFill>
              </a:rPr>
              <a:t>hard</a:t>
            </a:r>
            <a:r>
              <a:rPr lang="es-PE" sz="1800" dirty="0">
                <a:solidFill>
                  <a:schemeClr val="dk2"/>
                </a:solidFill>
              </a:rPr>
              <a:t>/</a:t>
            </a:r>
            <a:r>
              <a:rPr lang="es-PE" sz="1800" dirty="0" err="1">
                <a:solidFill>
                  <a:schemeClr val="dk2"/>
                </a:solidFill>
              </a:rPr>
              <a:t>soft</a:t>
            </a:r>
            <a:r>
              <a:rPr lang="es-PE" sz="1800" dirty="0">
                <a:solidFill>
                  <a:schemeClr val="dk2"/>
                </a:solidFill>
              </a:rPr>
              <a:t> </a:t>
            </a:r>
            <a:r>
              <a:rPr lang="es-PE" sz="1800" dirty="0" err="1">
                <a:solidFill>
                  <a:schemeClr val="dk2"/>
                </a:solidFill>
              </a:rPr>
              <a:t>voting</a:t>
            </a:r>
            <a:r>
              <a:rPr lang="es-PE" sz="1800" dirty="0">
                <a:solidFill>
                  <a:schemeClr val="dk2"/>
                </a:solidFill>
              </a:rPr>
              <a:t>, </a:t>
            </a:r>
            <a:r>
              <a:rPr lang="es-PE" sz="1800" dirty="0" err="1">
                <a:solidFill>
                  <a:schemeClr val="dk2"/>
                </a:solidFill>
              </a:rPr>
              <a:t>average</a:t>
            </a:r>
            <a:r>
              <a:rPr lang="es-PE" sz="1800" dirty="0">
                <a:solidFill>
                  <a:schemeClr val="dk2"/>
                </a:solidFill>
              </a:rPr>
              <a:t>)</a:t>
            </a:r>
            <a:endParaRPr lang="es" sz="1800" dirty="0">
              <a:solidFill>
                <a:schemeClr val="dk2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" sz="1800" dirty="0">
                <a:solidFill>
                  <a:schemeClr val="dk2"/>
                </a:solidFill>
              </a:rPr>
              <a:t>Reduce el Bias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s" sz="1800" dirty="0">
              <a:solidFill>
                <a:schemeClr val="dk2"/>
              </a:solidFill>
            </a:endParaRPr>
          </a:p>
        </p:txBody>
      </p:sp>
      <p:sp>
        <p:nvSpPr>
          <p:cNvPr id="10" name="Google Shape;107;p27">
            <a:extLst>
              <a:ext uri="{FF2B5EF4-FFF2-40B4-BE49-F238E27FC236}">
                <a16:creationId xmlns:a16="http://schemas.microsoft.com/office/drawing/2014/main" id="{46DB4AC2-C734-4A4B-895B-E1DDC2E12330}"/>
              </a:ext>
            </a:extLst>
          </p:cNvPr>
          <p:cNvSpPr txBox="1">
            <a:spLocks/>
          </p:cNvSpPr>
          <p:nvPr/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dirty="0" err="1"/>
              <a:t>Boosting</a:t>
            </a:r>
            <a:endParaRPr lang="es-PE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7;p27">
            <a:extLst>
              <a:ext uri="{FF2B5EF4-FFF2-40B4-BE49-F238E27FC236}">
                <a16:creationId xmlns:a16="http://schemas.microsoft.com/office/drawing/2014/main" id="{46DB4AC2-C734-4A4B-895B-E1DDC2E12330}"/>
              </a:ext>
            </a:extLst>
          </p:cNvPr>
          <p:cNvSpPr txBox="1">
            <a:spLocks/>
          </p:cNvSpPr>
          <p:nvPr/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dirty="0" err="1"/>
              <a:t>Boosting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6F0698-0082-4B39-BADE-AA3088D6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62" y="1194655"/>
            <a:ext cx="7647942" cy="35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e4a07c9b3_1_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XGBoost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583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4a07c9b3_1_148"/>
          <p:cNvSpPr txBox="1">
            <a:spLocks noGrp="1"/>
          </p:cNvSpPr>
          <p:nvPr>
            <p:ph type="title"/>
          </p:nvPr>
        </p:nvSpPr>
        <p:spPr>
          <a:xfrm>
            <a:off x="195711" y="4239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XGBoost</a:t>
            </a:r>
            <a:endParaRPr/>
          </a:p>
        </p:txBody>
      </p:sp>
      <p:sp>
        <p:nvSpPr>
          <p:cNvPr id="284" name="Google Shape;284;g5e4a07c9b3_1_148"/>
          <p:cNvSpPr txBox="1"/>
          <p:nvPr/>
        </p:nvSpPr>
        <p:spPr>
          <a:xfrm>
            <a:off x="195711" y="996623"/>
            <a:ext cx="8877950" cy="397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5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XGBoost es una biblioteca </a:t>
            </a:r>
            <a:r>
              <a:rPr lang="e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optimizada</a:t>
            </a:r>
            <a:r>
              <a:rPr lang="e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gradient boosting </a:t>
            </a:r>
            <a:r>
              <a:rPr lang="e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distribuido</a:t>
            </a:r>
            <a:r>
              <a:rPr lang="e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diseñado para ser altamente </a:t>
            </a:r>
            <a:r>
              <a:rPr lang="es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eficiente, flexible y portátil</a:t>
            </a:r>
            <a:r>
              <a:rPr lang="e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285750" marR="25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dk2"/>
                </a:solidFill>
              </a:rPr>
              <a:t>Utilizado para regresión y clasificación</a:t>
            </a:r>
            <a:endParaRPr lang="es" dirty="0">
              <a:solidFill>
                <a:schemeClr val="dk2"/>
              </a:solidFill>
            </a:endParaRPr>
          </a:p>
          <a:p>
            <a:pPr marL="285750" marR="25400" lvl="0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r>
              <a:rPr lang="es" dirty="0">
                <a:solidFill>
                  <a:schemeClr val="dk2"/>
                </a:solidFill>
              </a:rPr>
              <a:t>Trabaja sobre los </a:t>
            </a:r>
            <a:r>
              <a:rPr lang="es-PE" b="1" dirty="0">
                <a:solidFill>
                  <a:schemeClr val="dk2"/>
                </a:solidFill>
              </a:rPr>
              <a:t>errores</a:t>
            </a:r>
            <a:r>
              <a:rPr lang="es-PE" dirty="0">
                <a:solidFill>
                  <a:schemeClr val="dk2"/>
                </a:solidFill>
              </a:rPr>
              <a:t> </a:t>
            </a:r>
            <a:r>
              <a:rPr lang="es" b="1" dirty="0">
                <a:solidFill>
                  <a:schemeClr val="dk2"/>
                </a:solidFill>
              </a:rPr>
              <a:t>residuales</a:t>
            </a:r>
            <a:r>
              <a:rPr lang="es" dirty="0">
                <a:solidFill>
                  <a:schemeClr val="dk2"/>
                </a:solidFill>
              </a:rPr>
              <a:t>, </a:t>
            </a:r>
            <a:r>
              <a:rPr lang="es-PE" dirty="0">
                <a:solidFill>
                  <a:schemeClr val="dk2"/>
                </a:solidFill>
              </a:rPr>
              <a:t>entrenando al nuevo </a:t>
            </a:r>
            <a:r>
              <a:rPr lang="es-PE" dirty="0" err="1">
                <a:solidFill>
                  <a:schemeClr val="dk2"/>
                </a:solidFill>
              </a:rPr>
              <a:t>Decision</a:t>
            </a:r>
            <a:r>
              <a:rPr lang="es-PE" dirty="0">
                <a:solidFill>
                  <a:schemeClr val="dk2"/>
                </a:solidFill>
              </a:rPr>
              <a:t> </a:t>
            </a:r>
            <a:r>
              <a:rPr lang="es-PE" dirty="0" err="1">
                <a:solidFill>
                  <a:schemeClr val="dk2"/>
                </a:solidFill>
              </a:rPr>
              <a:t>Tree</a:t>
            </a:r>
            <a:r>
              <a:rPr lang="es-PE" dirty="0">
                <a:solidFill>
                  <a:schemeClr val="dk2"/>
                </a:solidFill>
              </a:rPr>
              <a:t> sobre los errores residuales del </a:t>
            </a:r>
            <a:r>
              <a:rPr lang="es-PE" dirty="0" err="1">
                <a:solidFill>
                  <a:schemeClr val="dk2"/>
                </a:solidFill>
              </a:rPr>
              <a:t>Decision</a:t>
            </a:r>
            <a:r>
              <a:rPr lang="es-PE" dirty="0">
                <a:solidFill>
                  <a:schemeClr val="dk2"/>
                </a:solidFill>
              </a:rPr>
              <a:t> </a:t>
            </a:r>
            <a:r>
              <a:rPr lang="es-PE" dirty="0" err="1">
                <a:solidFill>
                  <a:schemeClr val="dk2"/>
                </a:solidFill>
              </a:rPr>
              <a:t>Tree</a:t>
            </a:r>
            <a:r>
              <a:rPr lang="es-PE" dirty="0">
                <a:solidFill>
                  <a:schemeClr val="dk2"/>
                </a:solidFill>
              </a:rPr>
              <a:t> anterior</a:t>
            </a:r>
            <a:endParaRPr lang="es" dirty="0">
              <a:solidFill>
                <a:schemeClr val="dk2"/>
              </a:solidFill>
            </a:endParaRPr>
          </a:p>
          <a:p>
            <a:pPr marL="285750" marR="25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Tiene una regularización L1 (lasso regresion) y L2 (ridge regresion) incorporada que evita que el modelo se sobreajust</a:t>
            </a:r>
            <a:r>
              <a:rPr lang="es-PE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  <a:p>
            <a:pPr marL="285750" marR="25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Utiliza el poder del procesamiento en paralelo y es por eso que es mucho más rápido </a:t>
            </a:r>
            <a:endParaRPr lang="es" dirty="0">
              <a:solidFill>
                <a:schemeClr val="dk2"/>
              </a:solidFill>
            </a:endParaRPr>
          </a:p>
          <a:p>
            <a:pPr marL="285750" marR="25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Tiene una capacidad incorporada para manejar valores perdidos</a:t>
            </a:r>
            <a:endParaRPr lang="es" dirty="0">
              <a:solidFill>
                <a:schemeClr val="dk2"/>
              </a:solidFill>
            </a:endParaRPr>
          </a:p>
          <a:p>
            <a:pPr marL="285750" marR="254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Tiene una poda efectiva. Realiza divisiones hasta la profundidad máxima especificada y luego comienza a podar, eliminando las divisiones más allá de las cuales no hay ganancia positiva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e4a07c9b3_1_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dirty="0"/>
              <a:t>XGBoost</a:t>
            </a:r>
            <a:endParaRPr dirty="0"/>
          </a:p>
        </p:txBody>
      </p:sp>
      <p:pic>
        <p:nvPicPr>
          <p:cNvPr id="290" name="Google Shape;290;g5e4a07c9b3_1_143"/>
          <p:cNvPicPr preferRelativeResize="0"/>
          <p:nvPr/>
        </p:nvPicPr>
        <p:blipFill rotWithShape="1">
          <a:blip r:embed="rId3">
            <a:alphaModFix/>
          </a:blip>
          <a:srcRect l="22450" t="27064" r="24236" b="30778"/>
          <a:stretch/>
        </p:blipFill>
        <p:spPr>
          <a:xfrm>
            <a:off x="3218925" y="609562"/>
            <a:ext cx="4895400" cy="185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5e4a07c9b3_1_143"/>
          <p:cNvPicPr preferRelativeResize="0"/>
          <p:nvPr/>
        </p:nvPicPr>
        <p:blipFill rotWithShape="1">
          <a:blip r:embed="rId4">
            <a:alphaModFix/>
          </a:blip>
          <a:srcRect l="21167" t="22862" r="23460" b="30743"/>
          <a:stretch/>
        </p:blipFill>
        <p:spPr>
          <a:xfrm>
            <a:off x="3150475" y="2610950"/>
            <a:ext cx="5032301" cy="21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5e4a07c9b3_1_143"/>
          <p:cNvSpPr txBox="1"/>
          <p:nvPr/>
        </p:nvSpPr>
        <p:spPr>
          <a:xfrm>
            <a:off x="4221087" y="4788325"/>
            <a:ext cx="2891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https://xgboost.readthedocs.io/en/latest/tutorials/model.html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5e4a07c9b3_1_143"/>
          <p:cNvSpPr txBox="1">
            <a:spLocks noGrp="1"/>
          </p:cNvSpPr>
          <p:nvPr>
            <p:ph type="title"/>
          </p:nvPr>
        </p:nvSpPr>
        <p:spPr>
          <a:xfrm>
            <a:off x="885325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Ejemplo</a:t>
            </a:r>
            <a:endParaRPr/>
          </a:p>
        </p:txBody>
      </p:sp>
      <p:cxnSp>
        <p:nvCxnSpPr>
          <p:cNvPr id="294" name="Google Shape;294;g5e4a07c9b3_1_143"/>
          <p:cNvCxnSpPr/>
          <p:nvPr/>
        </p:nvCxnSpPr>
        <p:spPr>
          <a:xfrm rot="10800000" flipH="1">
            <a:off x="2261375" y="714125"/>
            <a:ext cx="809100" cy="16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5" name="Google Shape;295;g5e4a07c9b3_1_143"/>
          <p:cNvCxnSpPr/>
          <p:nvPr/>
        </p:nvCxnSpPr>
        <p:spPr>
          <a:xfrm>
            <a:off x="2261375" y="2864675"/>
            <a:ext cx="853500" cy="169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e4a07c9b3_1_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XGBoost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2B56D23-77DF-4E14-9F12-CB130AE8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9" y="1017725"/>
            <a:ext cx="5004581" cy="40495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B4D1291-C1C9-4419-ABF5-25F3A9CD8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151" y="2005323"/>
            <a:ext cx="371166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53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e4a07c9b3_1_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Catboost y LighGBM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e4a07c9b3_1_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Catboost </a:t>
            </a:r>
            <a:endParaRPr/>
          </a:p>
        </p:txBody>
      </p:sp>
      <p:sp>
        <p:nvSpPr>
          <p:cNvPr id="306" name="Google Shape;306;g5e4a07c9b3_1_104"/>
          <p:cNvSpPr txBox="1"/>
          <p:nvPr/>
        </p:nvSpPr>
        <p:spPr>
          <a:xfrm>
            <a:off x="166275" y="1186100"/>
            <a:ext cx="88563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 un algoritmo que utiliza gradient boosting en árboles de decisión de código abierto y desarrollado por Yandex. 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Arroja resultados muy competitivos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Maneja automáticamente características </a:t>
            </a:r>
            <a:b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categóricas sin la necesidad </a:t>
            </a:r>
            <a:r>
              <a:rPr lang="es-P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hacer un </a:t>
            </a:r>
            <a:b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procesamiento previo explícito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Robusto: reduce la necesidad de una </a:t>
            </a:r>
            <a:b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amplia sintonización de hiperparámetros </a:t>
            </a:r>
            <a:b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 reduce las posibilidades de sobreajuste,</a:t>
            </a:r>
            <a:b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 que conduce a modelos más </a:t>
            </a:r>
            <a:b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generalizados 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5e4a07c9b3_1_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8300" y="1649475"/>
            <a:ext cx="4034275" cy="31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5e4a07c9b3_1_104"/>
          <p:cNvSpPr txBox="1"/>
          <p:nvPr/>
        </p:nvSpPr>
        <p:spPr>
          <a:xfrm>
            <a:off x="5287191" y="4760225"/>
            <a:ext cx="34365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https://miro.medium.com/max/875/1*vsg1IUlGtzCoNuGo9XqGwg.png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e4a07c9b3_1_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dirty="0"/>
              <a:t>LightGBM</a:t>
            </a:r>
            <a:endParaRPr dirty="0"/>
          </a:p>
        </p:txBody>
      </p:sp>
      <p:sp>
        <p:nvSpPr>
          <p:cNvPr id="314" name="Google Shape;314;g5e4a07c9b3_1_84"/>
          <p:cNvSpPr txBox="1"/>
          <p:nvPr/>
        </p:nvSpPr>
        <p:spPr>
          <a:xfrm>
            <a:off x="311700" y="1186100"/>
            <a:ext cx="8710800" cy="3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 un algoritmo de gradient boosting que utiliza árboles de decisión. Está diseñado para ser distribuido y eficiente con las siguientes ventajas: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Mayor velocidad de entrenamiento y uso de memoria.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Mejor precisión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Soporte de aprendizaje paralelo y GPU.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Capaz de manejar datos a gran escala.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Divide el árbol a base de la hoja con el </a:t>
            </a:r>
            <a:b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mejor ajuste, lo que reduce la pérdida y</a:t>
            </a:r>
            <a:b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mejora la precisión a comparación de la </a:t>
            </a:r>
            <a:b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división por niveles (XGBoost)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Tiende a overfittear, pero estableciendo</a:t>
            </a:r>
            <a:b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un correcto parámetro max_depth se </a:t>
            </a:r>
            <a:b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puede controlar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g5e4a07c9b3_1_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5525" y="2280850"/>
            <a:ext cx="3936975" cy="24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5e4a07c9b3_1_84"/>
          <p:cNvSpPr txBox="1"/>
          <p:nvPr/>
        </p:nvSpPr>
        <p:spPr>
          <a:xfrm>
            <a:off x="5162700" y="4715875"/>
            <a:ext cx="3981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https://rohitgr7.github.io/content/images/2019/03/Screenshot-from-2019-03-27-23-09-47-1.png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3850" y="4486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Conceptos previos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AFE69A-AD17-4D7B-99A3-9D87A7E37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2"/>
          <a:stretch/>
        </p:blipFill>
        <p:spPr bwMode="auto">
          <a:xfrm>
            <a:off x="0" y="1792102"/>
            <a:ext cx="4346917" cy="304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8;p27">
            <a:extLst>
              <a:ext uri="{FF2B5EF4-FFF2-40B4-BE49-F238E27FC236}">
                <a16:creationId xmlns:a16="http://schemas.microsoft.com/office/drawing/2014/main" id="{442A6924-E60C-4954-AB8F-A20EA6F7CC99}"/>
              </a:ext>
            </a:extLst>
          </p:cNvPr>
          <p:cNvSpPr txBox="1"/>
          <p:nvPr/>
        </p:nvSpPr>
        <p:spPr>
          <a:xfrm>
            <a:off x="143850" y="1021312"/>
            <a:ext cx="8856300" cy="166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s-PE" sz="1800" b="1" i="1" dirty="0" err="1">
                <a:solidFill>
                  <a:schemeClr val="dk2"/>
                </a:solidFill>
              </a:rPr>
              <a:t>Bias</a:t>
            </a:r>
            <a:r>
              <a:rPr lang="es-PE" sz="1800" b="1" i="1" dirty="0">
                <a:solidFill>
                  <a:schemeClr val="dk2"/>
                </a:solidFill>
              </a:rPr>
              <a:t>(sesgo)</a:t>
            </a:r>
            <a:r>
              <a:rPr lang="es-PE" sz="1800" dirty="0">
                <a:solidFill>
                  <a:schemeClr val="dk2"/>
                </a:solidFill>
              </a:rPr>
              <a:t> es el error debido a la diferencia entre la predicción promedio de los modelos y el valor real de los datos</a:t>
            </a:r>
          </a:p>
          <a:p>
            <a:pPr lvl="0">
              <a:buSzPts val="1800"/>
            </a:pPr>
            <a:r>
              <a:rPr lang="es-PE" sz="1800" b="1" i="1" dirty="0">
                <a:solidFill>
                  <a:schemeClr val="dk2"/>
                </a:solidFill>
              </a:rPr>
              <a:t>Varianza </a:t>
            </a:r>
            <a:r>
              <a:rPr lang="es-PE" sz="1800" i="1" dirty="0">
                <a:solidFill>
                  <a:schemeClr val="dk2"/>
                </a:solidFill>
              </a:rPr>
              <a:t>e</a:t>
            </a:r>
            <a:r>
              <a:rPr lang="es-PE" sz="1800" dirty="0">
                <a:solidFill>
                  <a:schemeClr val="dk2"/>
                </a:solidFill>
              </a:rPr>
              <a:t>s el error debido a la variabilidad con respecto a la predicción promedio. 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3A736C-809B-466D-BC63-90A5D419F3C9}"/>
              </a:ext>
            </a:extLst>
          </p:cNvPr>
          <p:cNvSpPr txBox="1"/>
          <p:nvPr/>
        </p:nvSpPr>
        <p:spPr>
          <a:xfrm>
            <a:off x="1656545" y="4783547"/>
            <a:ext cx="12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>
                <a:solidFill>
                  <a:srgbClr val="0070C0"/>
                </a:solidFill>
              </a:rPr>
              <a:t>Underfitting</a:t>
            </a:r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D76F03-A66A-45B9-BF1F-B1904399B598}"/>
              </a:ext>
            </a:extLst>
          </p:cNvPr>
          <p:cNvSpPr txBox="1"/>
          <p:nvPr/>
        </p:nvSpPr>
        <p:spPr>
          <a:xfrm>
            <a:off x="3416786" y="3315693"/>
            <a:ext cx="108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>
                <a:solidFill>
                  <a:srgbClr val="FF0000"/>
                </a:solidFill>
              </a:rPr>
              <a:t>Overfitting</a:t>
            </a:r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F3CF65-5B6F-45FC-A769-0616A4BB8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292" y="2051140"/>
            <a:ext cx="4019158" cy="29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52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3;g5e4a07c9b3_1_84">
            <a:extLst>
              <a:ext uri="{FF2B5EF4-FFF2-40B4-BE49-F238E27FC236}">
                <a16:creationId xmlns:a16="http://schemas.microsoft.com/office/drawing/2014/main" id="{818573EA-544B-4AC4-AC57-21203CA09BD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2800"/>
            </a:pPr>
            <a:r>
              <a:rPr lang="es-PE" sz="2800" dirty="0" err="1"/>
              <a:t>Bagging</a:t>
            </a:r>
            <a:r>
              <a:rPr lang="es-PE" sz="2800" dirty="0"/>
              <a:t> vs </a:t>
            </a:r>
            <a:r>
              <a:rPr lang="es-PE" sz="2800" dirty="0" err="1"/>
              <a:t>Boosting</a:t>
            </a:r>
            <a:endParaRPr lang="es-PE" sz="2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A127C8F-C0FA-44EC-8365-557070040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812987"/>
              </p:ext>
            </p:extLst>
          </p:nvPr>
        </p:nvGraphicFramePr>
        <p:xfrm>
          <a:off x="907366" y="1427536"/>
          <a:ext cx="7448843" cy="278573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616641">
                  <a:extLst>
                    <a:ext uri="{9D8B030D-6E8A-4147-A177-3AD203B41FA5}">
                      <a16:colId xmlns:a16="http://schemas.microsoft.com/office/drawing/2014/main" val="2200628224"/>
                    </a:ext>
                  </a:extLst>
                </a:gridCol>
                <a:gridCol w="3832202">
                  <a:extLst>
                    <a:ext uri="{9D8B030D-6E8A-4147-A177-3AD203B41FA5}">
                      <a16:colId xmlns:a16="http://schemas.microsoft.com/office/drawing/2014/main" val="568616286"/>
                    </a:ext>
                  </a:extLst>
                </a:gridCol>
              </a:tblGrid>
              <a:tr h="311417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Similitudes</a:t>
                      </a:r>
                      <a:endParaRPr lang="es-PE" sz="1100" b="1" i="0" u="none" strike="noStrike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7427" marR="7427" marT="7427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Diferencias</a:t>
                      </a:r>
                      <a:endParaRPr lang="es-PE" sz="1100" b="1" i="0" u="none" strike="noStrike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7427" marR="7427" marT="7427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892978"/>
                  </a:ext>
                </a:extLst>
              </a:tr>
              <a:tr h="676304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Son métodos de ensamblaje que obtienen N learners de 1 learner…</a:t>
                      </a:r>
                      <a:endParaRPr lang="es-PE" sz="1100" b="0" i="0" u="none" strike="noStrike">
                        <a:solidFill>
                          <a:srgbClr val="333333"/>
                        </a:solidFill>
                        <a:effectLst/>
                        <a:latin typeface="Inherit"/>
                      </a:endParaRPr>
                    </a:p>
                  </a:txBody>
                  <a:tcPr marL="7427" marR="7427" marT="742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En Bagging, los N learners son independientes, mientras que Boosting agrega nuevos modelos que trabajen mejor que sus predecesores</a:t>
                      </a:r>
                      <a:endParaRPr lang="es-PE" sz="1100" b="0" i="0" u="none" strike="noStrike">
                        <a:solidFill>
                          <a:srgbClr val="333333"/>
                        </a:solidFill>
                        <a:effectLst/>
                        <a:latin typeface="Inherit"/>
                      </a:endParaRPr>
                    </a:p>
                  </a:txBody>
                  <a:tcPr marL="7427" marR="7427" marT="7427" marB="0" anchor="ctr"/>
                </a:tc>
                <a:extLst>
                  <a:ext uri="{0D108BD9-81ED-4DB2-BD59-A6C34878D82A}">
                    <a16:rowId xmlns:a16="http://schemas.microsoft.com/office/drawing/2014/main" val="3803731720"/>
                  </a:ext>
                </a:extLst>
              </a:tr>
              <a:tr h="311417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Generan varios datasets utilizando random sampling</a:t>
                      </a:r>
                      <a:endParaRPr lang="es-PE" sz="1100" b="0" i="0" u="none" strike="noStrike">
                        <a:solidFill>
                          <a:srgbClr val="333333"/>
                        </a:solidFill>
                        <a:effectLst/>
                        <a:latin typeface="Inherit"/>
                      </a:endParaRPr>
                    </a:p>
                  </a:txBody>
                  <a:tcPr marL="7427" marR="7427" marT="742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Sólo en Boosting se determinan pesos en la data </a:t>
                      </a:r>
                      <a:endParaRPr lang="es-PE" sz="1100" b="0" i="0" u="none" strike="noStrike">
                        <a:solidFill>
                          <a:srgbClr val="333333"/>
                        </a:solidFill>
                        <a:effectLst/>
                        <a:latin typeface="Inherit"/>
                      </a:endParaRPr>
                    </a:p>
                  </a:txBody>
                  <a:tcPr marL="7427" marR="7427" marT="7427" marB="0" anchor="ctr"/>
                </a:tc>
                <a:extLst>
                  <a:ext uri="{0D108BD9-81ED-4DB2-BD59-A6C34878D82A}">
                    <a16:rowId xmlns:a16="http://schemas.microsoft.com/office/drawing/2014/main" val="2550579427"/>
                  </a:ext>
                </a:extLst>
              </a:tr>
              <a:tr h="708057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Ambos predicen sobre algún método de agregación sobre los N </a:t>
                      </a:r>
                      <a:r>
                        <a:rPr lang="es-PE" sz="1100" u="none" strike="noStrike" dirty="0" err="1">
                          <a:effectLst/>
                        </a:rPr>
                        <a:t>learners</a:t>
                      </a:r>
                      <a:r>
                        <a:rPr lang="es-PE" sz="1100" u="none" strike="noStrike" dirty="0">
                          <a:effectLst/>
                        </a:rPr>
                        <a:t> </a:t>
                      </a:r>
                      <a:endParaRPr lang="es-PE" sz="1100" b="0" i="0" u="none" strike="noStrike" dirty="0">
                        <a:solidFill>
                          <a:srgbClr val="333333"/>
                        </a:solidFill>
                        <a:effectLst/>
                        <a:latin typeface="Inherit"/>
                      </a:endParaRPr>
                    </a:p>
                  </a:txBody>
                  <a:tcPr marL="7427" marR="7427" marT="742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En Bagging, la agregación al final tiene el mismo peso para todas las predicciones. Pero en Boosting, el peso varía y es más grande en las predicciones con mejor performance</a:t>
                      </a:r>
                      <a:endParaRPr lang="es-PE" sz="1100" b="0" i="0" u="none" strike="noStrike">
                        <a:solidFill>
                          <a:srgbClr val="333333"/>
                        </a:solidFill>
                        <a:effectLst/>
                        <a:latin typeface="Inherit"/>
                      </a:endParaRPr>
                    </a:p>
                  </a:txBody>
                  <a:tcPr marL="7427" marR="7427" marT="7427" marB="0" anchor="ctr"/>
                </a:tc>
                <a:extLst>
                  <a:ext uri="{0D108BD9-81ED-4DB2-BD59-A6C34878D82A}">
                    <a16:rowId xmlns:a16="http://schemas.microsoft.com/office/drawing/2014/main" val="1931278503"/>
                  </a:ext>
                </a:extLst>
              </a:tr>
              <a:tr h="778543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Reducen la varianza y mejoran la estabilidad </a:t>
                      </a:r>
                      <a:endParaRPr lang="es-PE" sz="1100" b="0" i="0" u="none" strike="noStrike">
                        <a:solidFill>
                          <a:srgbClr val="333333"/>
                        </a:solidFill>
                        <a:effectLst/>
                        <a:latin typeface="Inherit"/>
                      </a:endParaRPr>
                    </a:p>
                  </a:txBody>
                  <a:tcPr marL="7427" marR="7427" marT="742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 err="1">
                          <a:effectLst/>
                        </a:rPr>
                        <a:t>Boosting</a:t>
                      </a:r>
                      <a:r>
                        <a:rPr lang="es-PE" sz="1100" u="none" strike="noStrike" dirty="0">
                          <a:effectLst/>
                        </a:rPr>
                        <a:t> se enfoca más en reducir el </a:t>
                      </a:r>
                      <a:r>
                        <a:rPr lang="es-PE" sz="1100" u="none" strike="noStrike" dirty="0" err="1">
                          <a:effectLst/>
                        </a:rPr>
                        <a:t>Bias</a:t>
                      </a:r>
                      <a:r>
                        <a:rPr lang="es-PE" sz="1100" u="none" strike="noStrike" dirty="0">
                          <a:effectLst/>
                        </a:rPr>
                        <a:t>, mientras que </a:t>
                      </a:r>
                      <a:r>
                        <a:rPr lang="es-PE" sz="1100" u="none" strike="noStrike" dirty="0" err="1">
                          <a:effectLst/>
                        </a:rPr>
                        <a:t>Bagging</a:t>
                      </a:r>
                      <a:r>
                        <a:rPr lang="es-PE" sz="1100" u="none" strike="noStrike" dirty="0">
                          <a:effectLst/>
                        </a:rPr>
                        <a:t> puede reducir el problema de </a:t>
                      </a:r>
                      <a:r>
                        <a:rPr lang="es-PE" sz="1100" u="none" strike="noStrike" dirty="0" err="1">
                          <a:effectLst/>
                        </a:rPr>
                        <a:t>overfitting</a:t>
                      </a:r>
                      <a:r>
                        <a:rPr lang="es-PE" sz="1100" u="none" strike="noStrike" dirty="0">
                          <a:effectLst/>
                        </a:rPr>
                        <a:t> (</a:t>
                      </a:r>
                      <a:r>
                        <a:rPr lang="es-PE" sz="1100" u="none" strike="noStrike" dirty="0" err="1">
                          <a:effectLst/>
                        </a:rPr>
                        <a:t>Boosting</a:t>
                      </a:r>
                      <a:r>
                        <a:rPr lang="es-PE" sz="1100" u="none" strike="noStrike" dirty="0">
                          <a:effectLst/>
                        </a:rPr>
                        <a:t> puede incrementarlo)</a:t>
                      </a:r>
                      <a:endParaRPr lang="es-PE" sz="1100" b="0" i="0" u="none" strike="noStrike" dirty="0">
                        <a:solidFill>
                          <a:srgbClr val="333333"/>
                        </a:solidFill>
                        <a:effectLst/>
                        <a:latin typeface="Inherit"/>
                      </a:endParaRPr>
                    </a:p>
                  </a:txBody>
                  <a:tcPr marL="7427" marR="7427" marT="7427" marB="0" anchor="ctr"/>
                </a:tc>
                <a:extLst>
                  <a:ext uri="{0D108BD9-81ED-4DB2-BD59-A6C34878D82A}">
                    <a16:rowId xmlns:a16="http://schemas.microsoft.com/office/drawing/2014/main" val="167948237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E5BA053C-FABA-4C4F-B048-AA379C701B24}"/>
              </a:ext>
            </a:extLst>
          </p:cNvPr>
          <p:cNvSpPr/>
          <p:nvPr/>
        </p:nvSpPr>
        <p:spPr>
          <a:xfrm>
            <a:off x="2672861" y="4407641"/>
            <a:ext cx="36857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800" dirty="0">
                <a:hlinkClick r:id="rId3"/>
              </a:rPr>
              <a:t>https://quantdare.com/what-is-the-difference-between-bagging-and-boosting/</a:t>
            </a:r>
            <a:endParaRPr lang="es-PE" sz="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e4a07c9b3_1_128"/>
          <p:cNvSpPr txBox="1">
            <a:spLocks noGrp="1"/>
          </p:cNvSpPr>
          <p:nvPr>
            <p:ph type="ctrTitle"/>
          </p:nvPr>
        </p:nvSpPr>
        <p:spPr>
          <a:xfrm>
            <a:off x="-1051767" y="866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Let’s code</a:t>
            </a:r>
            <a:endParaRPr/>
          </a:p>
        </p:txBody>
      </p:sp>
      <p:pic>
        <p:nvPicPr>
          <p:cNvPr id="351" name="Google Shape;351;g5e4a07c9b3_1_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6952" y="1488675"/>
            <a:ext cx="2166125" cy="21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357" name="Google Shape;357;p58"/>
          <p:cNvSpPr/>
          <p:nvPr/>
        </p:nvSpPr>
        <p:spPr>
          <a:xfrm>
            <a:off x="311700" y="1017725"/>
            <a:ext cx="8722500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Hands-On Machine Learning with </a:t>
            </a:r>
            <a:r>
              <a:rPr lang="en-US" sz="1200" dirty="0" err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Scikit</a:t>
            </a:r>
            <a:r>
              <a:rPr lang="en-US" sz="1200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-Learn and TensorFlow </a:t>
            </a: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-PE" sz="1200" dirty="0" err="1">
                <a:uFill>
                  <a:noFill/>
                </a:uFill>
              </a:rPr>
              <a:t>Bagging</a:t>
            </a:r>
            <a:r>
              <a:rPr lang="es-PE" sz="1200" dirty="0">
                <a:uFill>
                  <a:noFill/>
                </a:uFill>
              </a:rPr>
              <a:t> – Reducción de varianza - </a:t>
            </a:r>
            <a:r>
              <a:rPr lang="es-PE" sz="1200" dirty="0">
                <a:hlinkClick r:id="rId3"/>
              </a:rPr>
              <a:t>https://web.stanford.edu/~hastie/Papers/ESLII.pdf</a:t>
            </a:r>
            <a:endParaRPr lang="es-PE" sz="1200" dirty="0"/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s" sz="1200" b="0" i="0" u="none" strike="noStrike" cap="none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Statquest</a:t>
            </a:r>
            <a:r>
              <a:rPr lang="es" sz="1200" dirty="0">
                <a:uFill>
                  <a:noFill/>
                </a:uFill>
              </a:rPr>
              <a:t>: Rando</a:t>
            </a:r>
            <a:r>
              <a:rPr lang="es-PE" sz="1200" dirty="0">
                <a:uFill>
                  <a:noFill/>
                </a:uFill>
              </a:rPr>
              <a:t>m Forest </a:t>
            </a:r>
            <a:r>
              <a:rPr lang="es-PE" sz="1200" dirty="0" err="1">
                <a:uFill>
                  <a:noFill/>
                </a:uFill>
              </a:rPr>
              <a:t>Part</a:t>
            </a:r>
            <a:r>
              <a:rPr lang="es-PE" sz="1200" dirty="0">
                <a:uFill>
                  <a:noFill/>
                </a:uFill>
              </a:rPr>
              <a:t> 1 – </a:t>
            </a:r>
            <a:r>
              <a:rPr lang="es-PE" sz="1200" dirty="0" err="1">
                <a:uFill>
                  <a:noFill/>
                </a:uFill>
              </a:rPr>
              <a:t>Building</a:t>
            </a:r>
            <a:r>
              <a:rPr lang="es-PE" sz="1200" dirty="0">
                <a:uFill>
                  <a:noFill/>
                </a:uFill>
              </a:rPr>
              <a:t> ,</a:t>
            </a:r>
            <a:r>
              <a:rPr lang="es-PE" sz="1200" dirty="0" err="1">
                <a:uFill>
                  <a:noFill/>
                </a:uFill>
              </a:rPr>
              <a:t>Using</a:t>
            </a:r>
            <a:r>
              <a:rPr lang="es-PE" sz="1200" dirty="0">
                <a:uFill>
                  <a:noFill/>
                </a:uFill>
              </a:rPr>
              <a:t> and </a:t>
            </a:r>
            <a:r>
              <a:rPr lang="es-PE" sz="1200" dirty="0" err="1">
                <a:uFill>
                  <a:noFill/>
                </a:uFill>
              </a:rPr>
              <a:t>Evaluatig</a:t>
            </a:r>
            <a:r>
              <a:rPr lang="es-PE" sz="1200" dirty="0">
                <a:uFill>
                  <a:noFill/>
                </a:uFill>
              </a:rPr>
              <a:t> </a:t>
            </a:r>
            <a:r>
              <a:rPr lang="es-PE" sz="1200" dirty="0">
                <a:hlinkClick r:id="rId4"/>
              </a:rPr>
              <a:t>https://www.youtube.com/watch?v=J4Wdy0Wc_xQ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RandomForest </a:t>
            </a:r>
            <a:r>
              <a:rPr lang="es" sz="1200" dirty="0"/>
              <a:t>(</a:t>
            </a:r>
            <a:r>
              <a:rPr lang="es-PE" sz="1200" dirty="0" err="1"/>
              <a:t>paper</a:t>
            </a:r>
            <a:r>
              <a:rPr lang="es-PE" sz="1200" dirty="0"/>
              <a:t>) </a:t>
            </a:r>
            <a:r>
              <a:rPr lang="e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" sz="1200" b="0" i="0" u="none" strike="noStrike" cap="none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https://www.stat.berkeley.edu/~breiman/randomforest2001.pdf</a:t>
            </a:r>
            <a:endParaRPr lang="es" sz="1200" b="0" i="0" u="none" strike="noStrike" cap="none" dirty="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-PE" sz="1200" b="0" i="0" u="none" strike="noStrike" cap="none" dirty="0" err="1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Statquest</a:t>
            </a:r>
            <a:r>
              <a:rPr lang="es-PE" sz="1200" b="0" i="0" u="none" strike="noStrike" cap="none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1200" b="0" i="0" u="none" strike="noStrike" cap="none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Adaboost, Clearly Expla</a:t>
            </a:r>
            <a:r>
              <a:rPr lang="es" sz="1200" dirty="0">
                <a:uFill>
                  <a:noFill/>
                </a:uFill>
              </a:rPr>
              <a:t>ined - </a:t>
            </a:r>
            <a:r>
              <a:rPr lang="es-PE" sz="1200" dirty="0">
                <a:hlinkClick r:id="rId6"/>
              </a:rPr>
              <a:t>https://www.youtube.com/watch?v=LsK-xG1cLYA&amp;t=158s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XGBoost (</a:t>
            </a:r>
            <a:r>
              <a:rPr lang="es-PE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paper</a:t>
            </a:r>
            <a:r>
              <a:rPr lang="es-PE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" sz="1200" b="0" i="0" u="none" strike="noStrike" cap="none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https://arxiv.org/pdf/1603.02754.pdf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XGBoost - </a:t>
            </a:r>
            <a:r>
              <a:rPr lang="es" sz="1200" b="0" i="0" u="none" strike="noStrike" cap="none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https://xgboost.readthedocs.io/en/latest/tutorials/model.html</a:t>
            </a:r>
            <a:endParaRPr lang="es" sz="1200" b="0" i="0" u="none" strike="noStrike" cap="none" dirty="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" sz="1200" dirty="0">
                <a:uFill>
                  <a:noFill/>
                </a:uFill>
              </a:rPr>
              <a:t>Statquest: Gradient Boost Part1: </a:t>
            </a:r>
            <a:r>
              <a:rPr lang="es-PE" sz="1200" dirty="0" err="1">
                <a:uFill>
                  <a:noFill/>
                </a:uFill>
              </a:rPr>
              <a:t>Regression</a:t>
            </a:r>
            <a:r>
              <a:rPr lang="es-PE" sz="1200" dirty="0">
                <a:uFill>
                  <a:noFill/>
                </a:uFill>
              </a:rPr>
              <a:t> </a:t>
            </a:r>
            <a:r>
              <a:rPr lang="es-PE" sz="1200" dirty="0" err="1">
                <a:uFill>
                  <a:noFill/>
                </a:uFill>
              </a:rPr>
              <a:t>Main</a:t>
            </a:r>
            <a:r>
              <a:rPr lang="es-PE" sz="1200" dirty="0">
                <a:uFill>
                  <a:noFill/>
                </a:uFill>
              </a:rPr>
              <a:t> Ideas - </a:t>
            </a:r>
            <a:r>
              <a:rPr lang="es-PE" sz="1200" dirty="0">
                <a:hlinkClick r:id="rId9"/>
              </a:rPr>
              <a:t>https://www.youtube.com/watch?v=3CC4N4z3GJc</a:t>
            </a:r>
            <a:endParaRPr lang="es-PE" sz="1200" dirty="0"/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-PE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Statquest</a:t>
            </a:r>
            <a:r>
              <a:rPr lang="es-PE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PE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r>
              <a:rPr lang="es-PE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Boost</a:t>
            </a:r>
            <a:r>
              <a:rPr lang="es-PE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 sz="1200" dirty="0" err="1"/>
              <a:t>Part</a:t>
            </a:r>
            <a:r>
              <a:rPr lang="es-PE" sz="1200" dirty="0"/>
              <a:t> 2: </a:t>
            </a:r>
            <a:r>
              <a:rPr lang="es-PE" sz="1200" dirty="0" err="1"/>
              <a:t>Regression</a:t>
            </a:r>
            <a:r>
              <a:rPr lang="es-PE" sz="1200" dirty="0"/>
              <a:t> </a:t>
            </a:r>
            <a:r>
              <a:rPr lang="es-PE" sz="1200" dirty="0" err="1"/>
              <a:t>Details</a:t>
            </a:r>
            <a:r>
              <a:rPr lang="es-PE" sz="1200" dirty="0"/>
              <a:t> - </a:t>
            </a:r>
            <a:r>
              <a:rPr lang="es-PE" sz="1200" dirty="0">
                <a:hlinkClick r:id="rId10"/>
              </a:rPr>
              <a:t>https://www.youtube.com/watch?v=2xudPOBz-vs</a:t>
            </a:r>
            <a:endParaRPr lang="es-PE" sz="1200" dirty="0"/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-PE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Statquest</a:t>
            </a:r>
            <a:r>
              <a:rPr lang="es-PE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PE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</a:t>
            </a:r>
            <a:r>
              <a:rPr lang="es-PE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Boost</a:t>
            </a:r>
            <a:r>
              <a:rPr lang="es-PE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s-PE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3: </a:t>
            </a:r>
            <a:r>
              <a:rPr lang="es-PE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es-PE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s-PE" sz="1200" dirty="0">
                <a:hlinkClick r:id="rId11"/>
              </a:rPr>
              <a:t>https://www.youtube.com/watch?v=jxuNLH5dXCs&amp;t=2s</a:t>
            </a:r>
            <a:endParaRPr lang="es-PE" sz="1200" dirty="0"/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-PE" sz="1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</a:t>
            </a:r>
            <a:r>
              <a:rPr lang="es-PE" sz="1200" dirty="0" err="1"/>
              <a:t>quest</a:t>
            </a:r>
            <a:r>
              <a:rPr lang="es-PE" sz="1200" dirty="0"/>
              <a:t>: </a:t>
            </a:r>
            <a:r>
              <a:rPr lang="es-PE" sz="1200" dirty="0" err="1"/>
              <a:t>Gradient</a:t>
            </a:r>
            <a:r>
              <a:rPr lang="es-PE" sz="1200" dirty="0"/>
              <a:t> </a:t>
            </a:r>
            <a:r>
              <a:rPr lang="es-PE" sz="1200" dirty="0" err="1"/>
              <a:t>Boost</a:t>
            </a:r>
            <a:r>
              <a:rPr lang="es-PE" sz="1200" dirty="0"/>
              <a:t> </a:t>
            </a:r>
            <a:r>
              <a:rPr lang="es-PE" sz="1200" dirty="0" err="1"/>
              <a:t>Part</a:t>
            </a:r>
            <a:r>
              <a:rPr lang="es-PE" sz="1200" dirty="0"/>
              <a:t> 4: </a:t>
            </a:r>
            <a:r>
              <a:rPr lang="es-PE" sz="1200" dirty="0" err="1"/>
              <a:t>Classification</a:t>
            </a:r>
            <a:r>
              <a:rPr lang="es-PE" sz="1200" dirty="0"/>
              <a:t> </a:t>
            </a:r>
            <a:r>
              <a:rPr lang="es-PE" sz="1200" dirty="0" err="1"/>
              <a:t>Details</a:t>
            </a:r>
            <a:r>
              <a:rPr lang="es-PE" sz="1200" dirty="0"/>
              <a:t> - </a:t>
            </a:r>
            <a:r>
              <a:rPr lang="es-PE" sz="1200" dirty="0">
                <a:hlinkClick r:id="rId12"/>
              </a:rPr>
              <a:t>https://www.youtube.com/watch?v=StWY5QWMXCw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Catboost </a:t>
            </a:r>
            <a:r>
              <a:rPr lang="es" sz="1200" dirty="0"/>
              <a:t>(</a:t>
            </a:r>
            <a:r>
              <a:rPr lang="es-PE" sz="1200" dirty="0" err="1"/>
              <a:t>paper</a:t>
            </a:r>
            <a:r>
              <a:rPr lang="es-PE" sz="1200" dirty="0"/>
              <a:t>) </a:t>
            </a:r>
            <a:r>
              <a:rPr lang="e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" sz="1200" b="0" i="0" u="none" strike="noStrike" cap="none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/>
              </a:rPr>
              <a:t>http://learningsys.org/nips17/assets/papers/paper_11.pdf</a:t>
            </a:r>
            <a:r>
              <a:rPr lang="e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LightGBM </a:t>
            </a:r>
            <a:r>
              <a:rPr lang="es" sz="1200" dirty="0"/>
              <a:t>(</a:t>
            </a:r>
            <a:r>
              <a:rPr lang="es-PE" sz="1200" dirty="0" err="1"/>
              <a:t>paper</a:t>
            </a:r>
            <a:r>
              <a:rPr lang="es-PE" sz="1200" dirty="0"/>
              <a:t>) </a:t>
            </a:r>
            <a:r>
              <a:rPr lang="e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s" sz="1200" b="0" i="0" u="none" strike="noStrike" cap="none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/>
              </a:rPr>
              <a:t>https://papers.nips.cc/paper/6907-lightgbm-a-highly-efficient-gradient-boosting-decision-tree.pdf</a:t>
            </a:r>
            <a:endParaRPr lang="es" sz="1200" b="0" i="0" u="none" strike="noStrike" cap="none" dirty="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" sz="1200" dirty="0">
                <a:uFill>
                  <a:noFill/>
                </a:uFill>
              </a:rPr>
              <a:t>Statquest: R</a:t>
            </a:r>
            <a:r>
              <a:rPr lang="es-PE" sz="1200" dirty="0">
                <a:uFill>
                  <a:noFill/>
                </a:uFill>
              </a:rPr>
              <a:t>OC and AUC </a:t>
            </a:r>
            <a:r>
              <a:rPr lang="es-PE" sz="1200" dirty="0" err="1">
                <a:uFill>
                  <a:noFill/>
                </a:uFill>
              </a:rPr>
              <a:t>Clearly</a:t>
            </a:r>
            <a:r>
              <a:rPr lang="es-PE" sz="1200" dirty="0">
                <a:uFill>
                  <a:noFill/>
                </a:uFill>
              </a:rPr>
              <a:t> </a:t>
            </a:r>
            <a:r>
              <a:rPr lang="es-PE" sz="1200" dirty="0" err="1">
                <a:uFill>
                  <a:noFill/>
                </a:uFill>
              </a:rPr>
              <a:t>explained</a:t>
            </a:r>
            <a:r>
              <a:rPr lang="es-PE" sz="1200" dirty="0">
                <a:uFill>
                  <a:noFill/>
                </a:uFill>
              </a:rPr>
              <a:t> - </a:t>
            </a:r>
            <a:r>
              <a:rPr lang="es-PE" sz="1200" dirty="0">
                <a:hlinkClick r:id="rId15"/>
              </a:rPr>
              <a:t>https://www.youtube.com/watch?v=4jRBRDbJemM</a:t>
            </a:r>
            <a:endParaRPr lang="es" sz="1200" b="0" i="0" u="none" strike="noStrike" cap="none" dirty="0">
              <a:solidFill>
                <a:srgbClr val="0000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>
            <a:spLocks noGrp="1"/>
          </p:cNvSpPr>
          <p:nvPr>
            <p:ph type="title"/>
          </p:nvPr>
        </p:nvSpPr>
        <p:spPr>
          <a:xfrm>
            <a:off x="3128962" y="2153540"/>
            <a:ext cx="2886075" cy="83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GRACIAS!</a:t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3850" y="4486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Conceptos previos</a:t>
            </a:r>
            <a:endParaRPr dirty="0"/>
          </a:p>
        </p:txBody>
      </p:sp>
      <p:sp>
        <p:nvSpPr>
          <p:cNvPr id="7" name="Google Shape;108;p27">
            <a:extLst>
              <a:ext uri="{FF2B5EF4-FFF2-40B4-BE49-F238E27FC236}">
                <a16:creationId xmlns:a16="http://schemas.microsoft.com/office/drawing/2014/main" id="{442A6924-E60C-4954-AB8F-A20EA6F7CC99}"/>
              </a:ext>
            </a:extLst>
          </p:cNvPr>
          <p:cNvSpPr txBox="1"/>
          <p:nvPr/>
        </p:nvSpPr>
        <p:spPr>
          <a:xfrm>
            <a:off x="143850" y="1021312"/>
            <a:ext cx="8856300" cy="166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s-PE" sz="1600" b="1" i="1" dirty="0">
                <a:solidFill>
                  <a:schemeClr val="dk2"/>
                </a:solidFill>
              </a:rPr>
              <a:t>Conjunto de validación (</a:t>
            </a:r>
            <a:r>
              <a:rPr lang="es-PE" sz="1600" b="1" i="1" dirty="0" err="1">
                <a:solidFill>
                  <a:schemeClr val="dk2"/>
                </a:solidFill>
              </a:rPr>
              <a:t>validation</a:t>
            </a:r>
            <a:r>
              <a:rPr lang="es-PE" sz="1600" b="1" i="1" dirty="0">
                <a:solidFill>
                  <a:schemeClr val="dk2"/>
                </a:solidFill>
              </a:rPr>
              <a:t> set): </a:t>
            </a:r>
            <a:r>
              <a:rPr lang="es-PE" sz="1600" dirty="0">
                <a:solidFill>
                  <a:schemeClr val="dk2"/>
                </a:solidFill>
              </a:rPr>
              <a:t>porción de datos que se usa para validar el modelo (prevenir </a:t>
            </a:r>
            <a:r>
              <a:rPr lang="es-PE" sz="1600" dirty="0" err="1">
                <a:solidFill>
                  <a:schemeClr val="dk2"/>
                </a:solidFill>
              </a:rPr>
              <a:t>overfitting</a:t>
            </a:r>
            <a:r>
              <a:rPr lang="es-PE" sz="1600" dirty="0">
                <a:solidFill>
                  <a:schemeClr val="dk2"/>
                </a:solidFill>
              </a:rPr>
              <a:t> o </a:t>
            </a:r>
            <a:r>
              <a:rPr lang="es-PE" sz="1600" dirty="0" err="1">
                <a:solidFill>
                  <a:schemeClr val="dk2"/>
                </a:solidFill>
              </a:rPr>
              <a:t>underfitting</a:t>
            </a:r>
            <a:r>
              <a:rPr lang="es-PE" sz="1600" dirty="0">
                <a:solidFill>
                  <a:schemeClr val="dk2"/>
                </a:solidFill>
              </a:rPr>
              <a:t>)</a:t>
            </a:r>
          </a:p>
          <a:p>
            <a:pPr lvl="0">
              <a:buSzPts val="1800"/>
            </a:pPr>
            <a:r>
              <a:rPr lang="es-PE" sz="1600" b="1" i="1" dirty="0">
                <a:solidFill>
                  <a:schemeClr val="dk2"/>
                </a:solidFill>
              </a:rPr>
              <a:t>Conjunto de prueba (test set): </a:t>
            </a:r>
            <a:r>
              <a:rPr lang="es-PE" sz="1600" dirty="0">
                <a:solidFill>
                  <a:schemeClr val="dk2"/>
                </a:solidFill>
              </a:rPr>
              <a:t>porción que se mantiene aparte y sobre la cual se evalúa el modelo. Usualmente se reporta la efectividad del modelo según los resultados en este conjunto</a:t>
            </a:r>
            <a:endParaRPr sz="1600" dirty="0">
              <a:solidFill>
                <a:schemeClr val="dk2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707960-1AC5-4F01-B36A-E8BA07A85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2178891"/>
            <a:ext cx="7364510" cy="9546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5B047C-89F8-45CB-9CBC-DCC7B5FFA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" y="3175663"/>
            <a:ext cx="8458491" cy="17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5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3850" y="4486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Conceptos previos</a:t>
            </a:r>
            <a:endParaRPr dirty="0"/>
          </a:p>
        </p:txBody>
      </p:sp>
      <p:sp>
        <p:nvSpPr>
          <p:cNvPr id="7" name="Google Shape;108;p27">
            <a:extLst>
              <a:ext uri="{FF2B5EF4-FFF2-40B4-BE49-F238E27FC236}">
                <a16:creationId xmlns:a16="http://schemas.microsoft.com/office/drawing/2014/main" id="{442A6924-E60C-4954-AB8F-A20EA6F7CC99}"/>
              </a:ext>
            </a:extLst>
          </p:cNvPr>
          <p:cNvSpPr txBox="1"/>
          <p:nvPr/>
        </p:nvSpPr>
        <p:spPr>
          <a:xfrm>
            <a:off x="143850" y="1021312"/>
            <a:ext cx="8856300" cy="166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s-PE" b="1" i="1" dirty="0" err="1">
                <a:solidFill>
                  <a:schemeClr val="dk2"/>
                </a:solidFill>
              </a:rPr>
              <a:t>Grid</a:t>
            </a:r>
            <a:r>
              <a:rPr lang="es-PE" b="1" i="1" dirty="0">
                <a:solidFill>
                  <a:schemeClr val="dk2"/>
                </a:solidFill>
              </a:rPr>
              <a:t> </a:t>
            </a:r>
            <a:r>
              <a:rPr lang="es-PE" b="1" i="1" dirty="0" err="1">
                <a:solidFill>
                  <a:schemeClr val="dk2"/>
                </a:solidFill>
              </a:rPr>
              <a:t>search</a:t>
            </a:r>
            <a:r>
              <a:rPr lang="es-PE" b="1" i="1" dirty="0">
                <a:solidFill>
                  <a:schemeClr val="dk2"/>
                </a:solidFill>
              </a:rPr>
              <a:t>: </a:t>
            </a:r>
            <a:r>
              <a:rPr lang="es-PE" dirty="0">
                <a:solidFill>
                  <a:schemeClr val="dk2"/>
                </a:solidFill>
              </a:rPr>
              <a:t>método que prueba cada combinación de una lista preestablecida de valores de los </a:t>
            </a:r>
            <a:r>
              <a:rPr lang="es-PE" dirty="0" err="1">
                <a:solidFill>
                  <a:schemeClr val="dk2"/>
                </a:solidFill>
              </a:rPr>
              <a:t>hiperparámetros</a:t>
            </a:r>
            <a:r>
              <a:rPr lang="es-PE" dirty="0">
                <a:solidFill>
                  <a:schemeClr val="dk2"/>
                </a:solidFill>
              </a:rPr>
              <a:t> y elije la mejor combinación basada en la puntuación de la </a:t>
            </a:r>
            <a:r>
              <a:rPr lang="es-PE" dirty="0" err="1">
                <a:solidFill>
                  <a:schemeClr val="dk2"/>
                </a:solidFill>
              </a:rPr>
              <a:t>cross-validation</a:t>
            </a:r>
            <a:endParaRPr lang="es-PE" dirty="0">
              <a:solidFill>
                <a:schemeClr val="dk2"/>
              </a:solidFill>
            </a:endParaRPr>
          </a:p>
          <a:p>
            <a:pPr lvl="0">
              <a:buSzPts val="1800"/>
            </a:pPr>
            <a:r>
              <a:rPr lang="es-PE" b="1" i="1" dirty="0" err="1">
                <a:solidFill>
                  <a:schemeClr val="dk2"/>
                </a:solidFill>
              </a:rPr>
              <a:t>Random</a:t>
            </a:r>
            <a:r>
              <a:rPr lang="es-PE" b="1" i="1" dirty="0">
                <a:solidFill>
                  <a:schemeClr val="dk2"/>
                </a:solidFill>
              </a:rPr>
              <a:t> </a:t>
            </a:r>
            <a:r>
              <a:rPr lang="es-PE" b="1" i="1" dirty="0" err="1">
                <a:solidFill>
                  <a:schemeClr val="dk2"/>
                </a:solidFill>
              </a:rPr>
              <a:t>search</a:t>
            </a:r>
            <a:r>
              <a:rPr lang="es-PE" b="1" i="1" dirty="0">
                <a:solidFill>
                  <a:schemeClr val="dk2"/>
                </a:solidFill>
              </a:rPr>
              <a:t>: </a:t>
            </a:r>
            <a:r>
              <a:rPr lang="es-PE" dirty="0">
                <a:solidFill>
                  <a:schemeClr val="dk2"/>
                </a:solidFill>
              </a:rPr>
              <a:t>método que intenta combinaciones aleatorias de un rango de valores (se definen las iteraciones numéricas). Se usa para probar una amplia gama de valores y normalmente alcanza una muy buena combinación muy rápido, pero no garantiza dar la mejor combinación de parámetros.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CAC9BD-2D4D-438D-8C67-28379FD9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74" y="2286057"/>
            <a:ext cx="5084351" cy="253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0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3850" y="4486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Conceptos previos</a:t>
            </a:r>
            <a:endParaRPr dirty="0"/>
          </a:p>
        </p:txBody>
      </p:sp>
      <p:sp>
        <p:nvSpPr>
          <p:cNvPr id="7" name="Google Shape;108;p27">
            <a:extLst>
              <a:ext uri="{FF2B5EF4-FFF2-40B4-BE49-F238E27FC236}">
                <a16:creationId xmlns:a16="http://schemas.microsoft.com/office/drawing/2014/main" id="{442A6924-E60C-4954-AB8F-A20EA6F7CC99}"/>
              </a:ext>
            </a:extLst>
          </p:cNvPr>
          <p:cNvSpPr txBox="1"/>
          <p:nvPr/>
        </p:nvSpPr>
        <p:spPr>
          <a:xfrm>
            <a:off x="143850" y="1021312"/>
            <a:ext cx="88563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s-PE" sz="1600" b="1" i="1" dirty="0">
                <a:solidFill>
                  <a:schemeClr val="dk2"/>
                </a:solidFill>
              </a:rPr>
              <a:t>Matriz de confusión: </a:t>
            </a:r>
            <a:r>
              <a:rPr lang="es-PE" sz="1600" dirty="0">
                <a:solidFill>
                  <a:schemeClr val="dk2"/>
                </a:solidFill>
              </a:rPr>
              <a:t>herramienta que permite la visualización del desempeño de un algoritmo de aprendizaje supervisado (clasificación)</a:t>
            </a:r>
          </a:p>
          <a:p>
            <a:pPr lvl="0">
              <a:buSzPts val="1800"/>
            </a:pPr>
            <a:r>
              <a:rPr lang="es-PE" sz="1600" b="1" i="1" dirty="0">
                <a:solidFill>
                  <a:schemeClr val="dk2"/>
                </a:solidFill>
              </a:rPr>
              <a:t>Curva ROC: </a:t>
            </a:r>
            <a:r>
              <a:rPr lang="es-PE" sz="1600" dirty="0">
                <a:solidFill>
                  <a:schemeClr val="dk2"/>
                </a:solidFill>
              </a:rPr>
              <a:t> recopila los resultados obtenidos en las matrices de confusión del conjunto de umbrales producidos en los modelos. Permiten elegir el mejor umbral para el modelo y comparar modelos (“</a:t>
            </a:r>
            <a:r>
              <a:rPr lang="es-PE" sz="1600" dirty="0" err="1">
                <a:solidFill>
                  <a:schemeClr val="dk2"/>
                </a:solidFill>
              </a:rPr>
              <a:t>Area</a:t>
            </a:r>
            <a:r>
              <a:rPr lang="es-PE" sz="1600" dirty="0">
                <a:solidFill>
                  <a:schemeClr val="dk2"/>
                </a:solidFill>
              </a:rPr>
              <a:t> </a:t>
            </a:r>
            <a:r>
              <a:rPr lang="es-PE" sz="1600" dirty="0" err="1">
                <a:solidFill>
                  <a:schemeClr val="dk2"/>
                </a:solidFill>
              </a:rPr>
              <a:t>under</a:t>
            </a:r>
            <a:r>
              <a:rPr lang="es-PE" sz="1600" dirty="0">
                <a:solidFill>
                  <a:schemeClr val="dk2"/>
                </a:solidFill>
              </a:rPr>
              <a:t> </a:t>
            </a:r>
            <a:r>
              <a:rPr lang="es-PE" sz="1600" dirty="0" err="1">
                <a:solidFill>
                  <a:schemeClr val="dk2"/>
                </a:solidFill>
              </a:rPr>
              <a:t>the</a:t>
            </a:r>
            <a:r>
              <a:rPr lang="es-PE" sz="1600" dirty="0">
                <a:solidFill>
                  <a:schemeClr val="dk2"/>
                </a:solidFill>
              </a:rPr>
              <a:t> curve” - AUC)</a:t>
            </a:r>
            <a:endParaRPr sz="1600" dirty="0">
              <a:solidFill>
                <a:schemeClr val="dk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346D0F-22F8-443B-803E-8B10FB35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647" y="2498625"/>
            <a:ext cx="3838574" cy="25098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D4E5868-4017-4017-B25D-2CF2BFD5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75" y="2498625"/>
            <a:ext cx="480573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9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ctrTitle"/>
          </p:nvPr>
        </p:nvSpPr>
        <p:spPr>
          <a:xfrm>
            <a:off x="311700" y="1072822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 dirty="0"/>
              <a:t>Voting classifier</a:t>
            </a:r>
            <a:r>
              <a:rPr lang="es-PE" dirty="0"/>
              <a:t>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dirty="0"/>
              <a:t>Voting classifier</a:t>
            </a:r>
            <a:endParaRPr dirty="0"/>
          </a:p>
        </p:txBody>
      </p:sp>
      <p:sp>
        <p:nvSpPr>
          <p:cNvPr id="108" name="Google Shape;108;p27"/>
          <p:cNvSpPr txBox="1"/>
          <p:nvPr/>
        </p:nvSpPr>
        <p:spPr>
          <a:xfrm>
            <a:off x="143850" y="956980"/>
            <a:ext cx="88563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s-PE" sz="1800" dirty="0">
                <a:solidFill>
                  <a:schemeClr val="dk2"/>
                </a:solidFill>
              </a:rPr>
              <a:t>Combina </a:t>
            </a:r>
            <a:r>
              <a:rPr lang="es-PE" sz="1800" b="1" dirty="0">
                <a:solidFill>
                  <a:schemeClr val="dk2"/>
                </a:solidFill>
              </a:rPr>
              <a:t>diferentes modelos </a:t>
            </a:r>
            <a:r>
              <a:rPr lang="es-PE" sz="1800" dirty="0">
                <a:solidFill>
                  <a:schemeClr val="dk2"/>
                </a:solidFill>
              </a:rPr>
              <a:t>para mejorar la predicción. Los métodos de agregación  usuales son:</a:t>
            </a:r>
            <a:endParaRPr lang="es" sz="1800" dirty="0">
              <a:solidFill>
                <a:schemeClr val="dk2"/>
              </a:solidFill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Hard voting (</a:t>
            </a:r>
            <a:r>
              <a:rPr lang="es-P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clase mayoritaria)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Soft voting (</a:t>
            </a:r>
            <a:r>
              <a:rPr lang="es-P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clase con mayor probabilidad promedio)</a:t>
            </a:r>
            <a:endParaRPr lang="es"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s-PE" sz="1800" dirty="0" err="1">
                <a:solidFill>
                  <a:schemeClr val="dk2"/>
                </a:solidFill>
              </a:rPr>
              <a:t>Average</a:t>
            </a:r>
            <a:r>
              <a:rPr lang="es-PE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(regresión) 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0519" y="2399872"/>
            <a:ext cx="3938953" cy="267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A6BF1CD-22E5-44FB-9484-8B5262F4B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50" y="2647592"/>
            <a:ext cx="4310919" cy="23318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dirty="0"/>
              <a:t>Voting classifier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40D42D-B78E-467E-9A99-B866D8016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75" y="904336"/>
            <a:ext cx="4779249" cy="397998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A57A274-DAAD-4FDF-8B61-FA29D5ED6BE5}"/>
              </a:ext>
            </a:extLst>
          </p:cNvPr>
          <p:cNvSpPr/>
          <p:nvPr/>
        </p:nvSpPr>
        <p:spPr>
          <a:xfrm>
            <a:off x="2973754" y="4811864"/>
            <a:ext cx="34114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800" dirty="0">
                <a:hlinkClick r:id="rId4"/>
              </a:rPr>
              <a:t>https://scikit-learn.org/stable/modules/ensemble.html#voting-classifier</a:t>
            </a:r>
            <a:endParaRPr lang="es-PE" sz="800" dirty="0"/>
          </a:p>
        </p:txBody>
      </p:sp>
    </p:spTree>
    <p:extLst>
      <p:ext uri="{BB962C8B-B14F-4D97-AF65-F5344CB8AC3E}">
        <p14:creationId xmlns:p14="http://schemas.microsoft.com/office/powerpoint/2010/main" val="155083138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1269</Words>
  <Application>Microsoft Office PowerPoint</Application>
  <PresentationFormat>Presentación en pantalla (16:9)</PresentationFormat>
  <Paragraphs>136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Inherit</vt:lpstr>
      <vt:lpstr>Roboto</vt:lpstr>
      <vt:lpstr>Simple Light</vt:lpstr>
      <vt:lpstr>Fundamentos de aprendizaje de máquina</vt:lpstr>
      <vt:lpstr>Agenda</vt:lpstr>
      <vt:lpstr>Conceptos previos</vt:lpstr>
      <vt:lpstr>Conceptos previos</vt:lpstr>
      <vt:lpstr>Conceptos previos</vt:lpstr>
      <vt:lpstr>Conceptos previos</vt:lpstr>
      <vt:lpstr>Voting classifiers</vt:lpstr>
      <vt:lpstr>Voting classifier</vt:lpstr>
      <vt:lpstr>Voting classifier</vt:lpstr>
      <vt:lpstr>Stacking  (Stacking generalization)</vt:lpstr>
      <vt:lpstr>Stacking</vt:lpstr>
      <vt:lpstr>Stacking</vt:lpstr>
      <vt:lpstr>Bagging (Bootstrap aggregating)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Boosting</vt:lpstr>
      <vt:lpstr>Presentación de PowerPoint</vt:lpstr>
      <vt:lpstr>Presentación de PowerPoint</vt:lpstr>
      <vt:lpstr>XGBoost</vt:lpstr>
      <vt:lpstr>XGBoost</vt:lpstr>
      <vt:lpstr>XGBoost</vt:lpstr>
      <vt:lpstr>XGBoost</vt:lpstr>
      <vt:lpstr>Catboost y LighGBM</vt:lpstr>
      <vt:lpstr>Catboost </vt:lpstr>
      <vt:lpstr>LightGBM</vt:lpstr>
      <vt:lpstr>Presentación de PowerPoint</vt:lpstr>
      <vt:lpstr>Let’s code</vt:lpstr>
      <vt:lpstr>Referencias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 Fundamentos de aprendizaje de máquina</dc:title>
  <cp:lastModifiedBy>Rodrigo</cp:lastModifiedBy>
  <cp:revision>81</cp:revision>
  <dcterms:modified xsi:type="dcterms:W3CDTF">2019-09-07T05:56:29Z</dcterms:modified>
</cp:coreProperties>
</file>